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1"/>
    <p:sldId id="257" r:id="rId22"/>
    <p:sldId id="258" r:id="rId23"/>
    <p:sldId id="259" r:id="rId24"/>
    <p:sldId id="260" r:id="rId25"/>
    <p:sldId id="261" r:id="rId26"/>
    <p:sldId id="262" r:id="rId27"/>
    <p:sldId id="263" r:id="rId28"/>
    <p:sldId id="264" r:id="rId29"/>
    <p:sldId id="265" r:id="rId30"/>
    <p:sldId id="266" r:id="rId31"/>
    <p:sldId id="267" r:id="rId32"/>
    <p:sldId id="268" r:id="rId33"/>
    <p:sldId id="269" r:id="rId34"/>
    <p:sldId id="270" r:id="rId35"/>
    <p:sldId id="271" r:id="rId36"/>
    <p:sldId id="272" r:id="rId37"/>
    <p:sldId id="273" r:id="rId38"/>
    <p:sldId id="274" r:id="rId39"/>
    <p:sldId id="275" r:id="rId40"/>
    <p:sldId id="276" r:id="rId41"/>
    <p:sldId id="277" r:id="rId42"/>
    <p:sldId id="278" r:id="rId4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Titillium Web" charset="1" panose="00000500000000000000"/>
      <p:regular r:id="rId10"/>
    </p:embeddedFont>
    <p:embeddedFont>
      <p:font typeface="Titillium Web Bold" charset="1" panose="00000800000000000000"/>
      <p:regular r:id="rId11"/>
    </p:embeddedFont>
    <p:embeddedFont>
      <p:font typeface="Titillium Web Italics" charset="1" panose="00000500000000000000"/>
      <p:regular r:id="rId12"/>
    </p:embeddedFont>
    <p:embeddedFont>
      <p:font typeface="Titillium Web Bold Italics" charset="1" panose="00000800000000000000"/>
      <p:regular r:id="rId13"/>
    </p:embeddedFont>
    <p:embeddedFont>
      <p:font typeface="Titillium Web Thin" charset="1" panose="00000300000000000000"/>
      <p:regular r:id="rId14"/>
    </p:embeddedFont>
    <p:embeddedFont>
      <p:font typeface="Titillium Web Thin Italics" charset="1" panose="00000300000000000000"/>
      <p:regular r:id="rId15"/>
    </p:embeddedFont>
    <p:embeddedFont>
      <p:font typeface="Titillium Web Light" charset="1" panose="00000400000000000000"/>
      <p:regular r:id="rId16"/>
    </p:embeddedFont>
    <p:embeddedFont>
      <p:font typeface="Titillium Web Light Italics" charset="1" panose="00000400000000000000"/>
      <p:regular r:id="rId17"/>
    </p:embeddedFont>
    <p:embeddedFont>
      <p:font typeface="Titillium Web Semi-Bold" charset="1" panose="00000700000000000000"/>
      <p:regular r:id="rId18"/>
    </p:embeddedFont>
    <p:embeddedFont>
      <p:font typeface="Titillium Web Semi-Bold Italics" charset="1" panose="00000700000000000000"/>
      <p:regular r:id="rId19"/>
    </p:embeddedFont>
    <p:embeddedFont>
      <p:font typeface="Titillium Web Heavy" charset="1" panose="00000A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slides/slide1.xml" Type="http://schemas.openxmlformats.org/officeDocument/2006/relationships/slide"/><Relationship Id="rId22" Target="slides/slide2.xml" Type="http://schemas.openxmlformats.org/officeDocument/2006/relationships/slide"/><Relationship Id="rId23" Target="slides/slide3.xml" Type="http://schemas.openxmlformats.org/officeDocument/2006/relationships/slide"/><Relationship Id="rId24" Target="slides/slide4.xml" Type="http://schemas.openxmlformats.org/officeDocument/2006/relationships/slide"/><Relationship Id="rId25" Target="slides/slide5.xml" Type="http://schemas.openxmlformats.org/officeDocument/2006/relationships/slide"/><Relationship Id="rId26" Target="slides/slide6.xml" Type="http://schemas.openxmlformats.org/officeDocument/2006/relationships/slide"/><Relationship Id="rId27" Target="slides/slide7.xml" Type="http://schemas.openxmlformats.org/officeDocument/2006/relationships/slide"/><Relationship Id="rId28" Target="slides/slide8.xml" Type="http://schemas.openxmlformats.org/officeDocument/2006/relationships/slide"/><Relationship Id="rId29" Target="slides/slide9.xml" Type="http://schemas.openxmlformats.org/officeDocument/2006/relationships/slide"/><Relationship Id="rId3" Target="viewProps.xml" Type="http://schemas.openxmlformats.org/officeDocument/2006/relationships/viewProps"/><Relationship Id="rId30" Target="slides/slide10.xml" Type="http://schemas.openxmlformats.org/officeDocument/2006/relationships/slide"/><Relationship Id="rId31" Target="slides/slide11.xml" Type="http://schemas.openxmlformats.org/officeDocument/2006/relationships/slide"/><Relationship Id="rId32" Target="slides/slide12.xml" Type="http://schemas.openxmlformats.org/officeDocument/2006/relationships/slide"/><Relationship Id="rId33" Target="slides/slide13.xml" Type="http://schemas.openxmlformats.org/officeDocument/2006/relationships/slide"/><Relationship Id="rId34" Target="slides/slide14.xml" Type="http://schemas.openxmlformats.org/officeDocument/2006/relationships/slide"/><Relationship Id="rId35" Target="slides/slide15.xml" Type="http://schemas.openxmlformats.org/officeDocument/2006/relationships/slide"/><Relationship Id="rId36" Target="slides/slide16.xml" Type="http://schemas.openxmlformats.org/officeDocument/2006/relationships/slide"/><Relationship Id="rId37" Target="slides/slide17.xml" Type="http://schemas.openxmlformats.org/officeDocument/2006/relationships/slide"/><Relationship Id="rId38" Target="slides/slide18.xml" Type="http://schemas.openxmlformats.org/officeDocument/2006/relationships/slide"/><Relationship Id="rId39" Target="slides/slide19.xml" Type="http://schemas.openxmlformats.org/officeDocument/2006/relationships/slide"/><Relationship Id="rId4" Target="theme/theme1.xml" Type="http://schemas.openxmlformats.org/officeDocument/2006/relationships/theme"/><Relationship Id="rId40" Target="slides/slide20.xml" Type="http://schemas.openxmlformats.org/officeDocument/2006/relationships/slide"/><Relationship Id="rId41" Target="slides/slide21.xml" Type="http://schemas.openxmlformats.org/officeDocument/2006/relationships/slide"/><Relationship Id="rId42" Target="slides/slide22.xml" Type="http://schemas.openxmlformats.org/officeDocument/2006/relationships/slide"/><Relationship Id="rId43" Target="slides/slide2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svg>
</file>

<file path=ppt/media/image14.jpeg>
</file>

<file path=ppt/media/image15.png>
</file>

<file path=ppt/media/image16.svg>
</file>

<file path=ppt/media/image2.svg>
</file>

<file path=ppt/media/image3.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5187348"/>
            <a:ext cx="11201836" cy="3124200"/>
          </a:xfrm>
          <a:prstGeom prst="rect">
            <a:avLst/>
          </a:prstGeom>
        </p:spPr>
        <p:txBody>
          <a:bodyPr anchor="t" rtlCol="false" tIns="0" lIns="0" bIns="0" rIns="0">
            <a:spAutoFit/>
          </a:bodyPr>
          <a:lstStyle/>
          <a:p>
            <a:pPr>
              <a:lnSpc>
                <a:spcPts val="12586"/>
              </a:lnSpc>
            </a:pPr>
            <a:r>
              <a:rPr lang="en-US" sz="10488">
                <a:solidFill>
                  <a:srgbClr val="FFFFFF"/>
                </a:solidFill>
                <a:latin typeface="Titillium Web Bold"/>
              </a:rPr>
              <a:t>Soft Skills </a:t>
            </a:r>
          </a:p>
          <a:p>
            <a:pPr>
              <a:lnSpc>
                <a:spcPts val="12106"/>
              </a:lnSpc>
            </a:pPr>
            <a:r>
              <a:rPr lang="en-US" sz="10089">
                <a:solidFill>
                  <a:srgbClr val="FFFFFF"/>
                </a:solidFill>
                <a:latin typeface="Titillium Web Bold"/>
              </a:rPr>
              <a:t>Interview Questions</a:t>
            </a:r>
          </a:p>
        </p:txBody>
      </p:sp>
      <p:sp>
        <p:nvSpPr>
          <p:cNvPr name="Freeform 3" id="3"/>
          <p:cNvSpPr/>
          <p:nvPr/>
        </p:nvSpPr>
        <p:spPr>
          <a:xfrm flipH="false" flipV="false" rot="0">
            <a:off x="8323565" y="-3871523"/>
            <a:ext cx="12951676" cy="10078759"/>
          </a:xfrm>
          <a:custGeom>
            <a:avLst/>
            <a:gdLst/>
            <a:ahLst/>
            <a:cxnLst/>
            <a:rect r="r" b="b" t="t" l="l"/>
            <a:pathLst>
              <a:path h="10078759" w="12951676">
                <a:moveTo>
                  <a:pt x="0" y="0"/>
                </a:moveTo>
                <a:lnTo>
                  <a:pt x="12951676" y="0"/>
                </a:lnTo>
                <a:lnTo>
                  <a:pt x="12951676" y="10078759"/>
                </a:lnTo>
                <a:lnTo>
                  <a:pt x="0" y="1007875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3396526" y="6608940"/>
            <a:ext cx="3574107" cy="1438275"/>
          </a:xfrm>
          <a:prstGeom prst="rect">
            <a:avLst/>
          </a:prstGeom>
        </p:spPr>
        <p:txBody>
          <a:bodyPr anchor="t" rtlCol="false" tIns="0" lIns="0" bIns="0" rIns="0">
            <a:spAutoFit/>
          </a:bodyPr>
          <a:lstStyle/>
          <a:p>
            <a:pPr>
              <a:lnSpc>
                <a:spcPts val="2879"/>
              </a:lnSpc>
            </a:pPr>
            <a:r>
              <a:rPr lang="en-US" sz="2399">
                <a:solidFill>
                  <a:srgbClr val="FFFFFF"/>
                </a:solidFill>
                <a:latin typeface="Titillium Web"/>
              </a:rPr>
              <a:t>Presented By:</a:t>
            </a:r>
          </a:p>
          <a:p>
            <a:pPr>
              <a:lnSpc>
                <a:spcPts val="2879"/>
              </a:lnSpc>
            </a:pPr>
            <a:r>
              <a:rPr lang="en-US" sz="2399">
                <a:solidFill>
                  <a:srgbClr val="FFFFFF"/>
                </a:solidFill>
                <a:latin typeface="Titillium Web"/>
              </a:rPr>
              <a:t>Rashmi  Singh</a:t>
            </a:r>
          </a:p>
          <a:p>
            <a:pPr>
              <a:lnSpc>
                <a:spcPts val="2879"/>
              </a:lnSpc>
            </a:pPr>
            <a:r>
              <a:rPr lang="en-US" sz="2399">
                <a:solidFill>
                  <a:srgbClr val="FFFFFF"/>
                </a:solidFill>
                <a:latin typeface="Titillium Web"/>
              </a:rPr>
              <a:t>Jenny Jose</a:t>
            </a:r>
          </a:p>
          <a:p>
            <a:pPr>
              <a:lnSpc>
                <a:spcPts val="2879"/>
              </a:lnSpc>
            </a:pPr>
            <a:r>
              <a:rPr lang="en-US" sz="2399">
                <a:solidFill>
                  <a:srgbClr val="FFFFFF"/>
                </a:solidFill>
                <a:latin typeface="Titillium Web"/>
              </a:rPr>
              <a:t>Krishna Vaghela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grpSp>
        <p:nvGrpSpPr>
          <p:cNvPr name="Group 2" id="2"/>
          <p:cNvGrpSpPr/>
          <p:nvPr/>
        </p:nvGrpSpPr>
        <p:grpSpPr>
          <a:xfrm rot="0">
            <a:off x="8330486" y="2700097"/>
            <a:ext cx="9340947" cy="4886807"/>
            <a:chOff x="0" y="0"/>
            <a:chExt cx="12454596" cy="6515742"/>
          </a:xfrm>
        </p:grpSpPr>
        <p:sp>
          <p:nvSpPr>
            <p:cNvPr name="TextBox 3" id="3"/>
            <p:cNvSpPr txBox="true"/>
            <p:nvPr/>
          </p:nvSpPr>
          <p:spPr>
            <a:xfrm rot="0">
              <a:off x="0" y="-38100"/>
              <a:ext cx="12454596" cy="3624580"/>
            </a:xfrm>
            <a:prstGeom prst="rect">
              <a:avLst/>
            </a:prstGeom>
          </p:spPr>
          <p:txBody>
            <a:bodyPr anchor="t" rtlCol="false" tIns="0" lIns="0" bIns="0" rIns="0">
              <a:spAutoFit/>
            </a:bodyPr>
            <a:lstStyle/>
            <a:p>
              <a:pPr>
                <a:lnSpc>
                  <a:spcPts val="5460"/>
                </a:lnSpc>
              </a:pPr>
              <a:r>
                <a:rPr lang="en-US" sz="4200">
                  <a:solidFill>
                    <a:srgbClr val="FFFFFF"/>
                  </a:solidFill>
                  <a:latin typeface="Titillium Web Bold"/>
                </a:rPr>
                <a:t>Data Analytics is a systematic approach that transforms raw data into valuable insights that can be used to make informed decisions. </a:t>
              </a:r>
            </a:p>
          </p:txBody>
        </p:sp>
        <p:sp>
          <p:nvSpPr>
            <p:cNvPr name="TextBox 4" id="4"/>
            <p:cNvSpPr txBox="true"/>
            <p:nvPr/>
          </p:nvSpPr>
          <p:spPr>
            <a:xfrm rot="0">
              <a:off x="0" y="4008762"/>
              <a:ext cx="12454596" cy="2506980"/>
            </a:xfrm>
            <a:prstGeom prst="rect">
              <a:avLst/>
            </a:prstGeom>
          </p:spPr>
          <p:txBody>
            <a:bodyPr anchor="t" rtlCol="false" tIns="0" lIns="0" bIns="0" rIns="0">
              <a:spAutoFit/>
            </a:bodyPr>
            <a:lstStyle/>
            <a:p>
              <a:pPr>
                <a:lnSpc>
                  <a:spcPts val="5040"/>
                </a:lnSpc>
              </a:pPr>
              <a:r>
                <a:rPr lang="en-US" sz="3600">
                  <a:solidFill>
                    <a:srgbClr val="FFFFFF"/>
                  </a:solidFill>
                  <a:latin typeface="Titillium Web"/>
                </a:rPr>
                <a:t>Data analytics is important in business growth, performance optimization, risk management, and customer experiences. </a:t>
              </a:r>
            </a:p>
          </p:txBody>
        </p:sp>
      </p:grpSp>
      <p:sp>
        <p:nvSpPr>
          <p:cNvPr name="Freeform 5" id="5"/>
          <p:cNvSpPr/>
          <p:nvPr/>
        </p:nvSpPr>
        <p:spPr>
          <a:xfrm flipH="false" flipV="false" rot="0">
            <a:off x="-5369347" y="0"/>
            <a:ext cx="13699833" cy="11134228"/>
          </a:xfrm>
          <a:custGeom>
            <a:avLst/>
            <a:gdLst/>
            <a:ahLst/>
            <a:cxnLst/>
            <a:rect r="r" b="b" t="t" l="l"/>
            <a:pathLst>
              <a:path h="11134228" w="13699833">
                <a:moveTo>
                  <a:pt x="0" y="0"/>
                </a:moveTo>
                <a:lnTo>
                  <a:pt x="13699833" y="0"/>
                </a:lnTo>
                <a:lnTo>
                  <a:pt x="13699833" y="11134228"/>
                </a:lnTo>
                <a:lnTo>
                  <a:pt x="0" y="111342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4171950"/>
            <a:ext cx="5713582" cy="1952625"/>
          </a:xfrm>
          <a:prstGeom prst="rect">
            <a:avLst/>
          </a:prstGeom>
        </p:spPr>
        <p:txBody>
          <a:bodyPr anchor="t" rtlCol="false" tIns="0" lIns="0" bIns="0" rIns="0">
            <a:spAutoFit/>
          </a:bodyPr>
          <a:lstStyle/>
          <a:p>
            <a:pPr>
              <a:lnSpc>
                <a:spcPts val="7799"/>
              </a:lnSpc>
            </a:pPr>
            <a:r>
              <a:rPr lang="en-US" sz="6499">
                <a:solidFill>
                  <a:srgbClr val="FFFFFF"/>
                </a:solidFill>
                <a:latin typeface="Titillium Web Bold"/>
              </a:rPr>
              <a:t>What is Data Analytics?</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186154" y="4114165"/>
            <a:ext cx="5201188" cy="2134871"/>
          </a:xfrm>
          <a:prstGeom prst="rect">
            <a:avLst/>
          </a:prstGeom>
        </p:spPr>
        <p:txBody>
          <a:bodyPr anchor="t" rtlCol="false" tIns="0" lIns="0" bIns="0" rIns="0">
            <a:spAutoFit/>
          </a:bodyPr>
          <a:lstStyle/>
          <a:p>
            <a:pPr>
              <a:lnSpc>
                <a:spcPts val="8360"/>
              </a:lnSpc>
            </a:pPr>
            <a:r>
              <a:rPr lang="en-US" sz="7600">
                <a:solidFill>
                  <a:srgbClr val="FFFFFF"/>
                </a:solidFill>
                <a:latin typeface="Titillium Web Bold"/>
              </a:rPr>
              <a:t>Applications and Impact</a:t>
            </a:r>
          </a:p>
        </p:txBody>
      </p:sp>
      <p:graphicFrame>
        <p:nvGraphicFramePr>
          <p:cNvPr name="Table 3" id="3"/>
          <p:cNvGraphicFramePr>
            <a:graphicFrameLocks noGrp="true"/>
          </p:cNvGraphicFramePr>
          <p:nvPr/>
        </p:nvGraphicFramePr>
        <p:xfrm>
          <a:off x="7501520" y="1028700"/>
          <a:ext cx="9757780" cy="9206140"/>
        </p:xfrm>
        <a:graphic>
          <a:graphicData uri="http://schemas.openxmlformats.org/drawingml/2006/table">
            <a:tbl>
              <a:tblPr/>
              <a:tblGrid>
                <a:gridCol w="9757780"/>
              </a:tblGrid>
              <a:tr h="2135810">
                <a:tc>
                  <a:txBody>
                    <a:bodyPr anchor="t" rtlCol="false"/>
                    <a:lstStyle/>
                    <a:p>
                      <a:pPr algn="l">
                        <a:lnSpc>
                          <a:spcPts val="4159"/>
                        </a:lnSpc>
                        <a:defRPr/>
                      </a:pPr>
                      <a:r>
                        <a:rPr lang="en-US" sz="3199">
                          <a:solidFill>
                            <a:srgbClr val="FFFFFF"/>
                          </a:solidFill>
                          <a:latin typeface="Titillium Web"/>
                        </a:rPr>
                        <a:t>Data analytics finds extensive application in various fields, including </a:t>
                      </a:r>
                      <a:r>
                        <a:rPr lang="en-US" sz="3199">
                          <a:solidFill>
                            <a:srgbClr val="FFFFFF"/>
                          </a:solidFill>
                          <a:latin typeface="Titillium Web Bold"/>
                        </a:rPr>
                        <a:t>finance</a:t>
                      </a:r>
                      <a:r>
                        <a:rPr lang="en-US" sz="3199">
                          <a:solidFill>
                            <a:srgbClr val="FFFFFF"/>
                          </a:solidFill>
                          <a:latin typeface="Titillium Web"/>
                        </a:rPr>
                        <a:t>, </a:t>
                      </a:r>
                      <a:r>
                        <a:rPr lang="en-US" sz="3199">
                          <a:solidFill>
                            <a:srgbClr val="FFFFFF"/>
                          </a:solidFill>
                          <a:latin typeface="Titillium Web Bold"/>
                        </a:rPr>
                        <a:t>agriculture</a:t>
                      </a:r>
                      <a:r>
                        <a:rPr lang="en-US" sz="3199">
                          <a:solidFill>
                            <a:srgbClr val="FFFFFF"/>
                          </a:solidFill>
                          <a:latin typeface="Titillium Web"/>
                        </a:rPr>
                        <a:t>, </a:t>
                      </a:r>
                      <a:r>
                        <a:rPr lang="en-US" sz="3199">
                          <a:solidFill>
                            <a:srgbClr val="FFFFFF"/>
                          </a:solidFill>
                          <a:latin typeface="Titillium Web Bold"/>
                        </a:rPr>
                        <a:t>banking</a:t>
                      </a:r>
                      <a:r>
                        <a:rPr lang="en-US" sz="3199">
                          <a:solidFill>
                            <a:srgbClr val="FFFFFF"/>
                          </a:solidFill>
                          <a:latin typeface="Titillium Web"/>
                        </a:rPr>
                        <a:t>, </a:t>
                      </a:r>
                      <a:r>
                        <a:rPr lang="en-US" sz="3199">
                          <a:solidFill>
                            <a:srgbClr val="FFFFFF"/>
                          </a:solidFill>
                          <a:latin typeface="Titillium Web Bold"/>
                        </a:rPr>
                        <a:t>retail</a:t>
                      </a:r>
                      <a:r>
                        <a:rPr lang="en-US" sz="3199">
                          <a:solidFill>
                            <a:srgbClr val="FFFFFF"/>
                          </a:solidFill>
                          <a:latin typeface="Titillium Web"/>
                        </a:rPr>
                        <a:t>, and </a:t>
                      </a:r>
                      <a:r>
                        <a:rPr lang="en-US" sz="3199">
                          <a:solidFill>
                            <a:srgbClr val="FFFFFF"/>
                          </a:solidFill>
                          <a:latin typeface="Titillium Web Bold"/>
                        </a:rPr>
                        <a:t>government</a:t>
                      </a:r>
                      <a:r>
                        <a:rPr lang="en-US" sz="3199">
                          <a:solidFill>
                            <a:srgbClr val="FFFFFF"/>
                          </a:solidFill>
                          <a:latin typeface="Titillium Web"/>
                        </a:rPr>
                        <a:t>.</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620927">
                <a:tc>
                  <a:txBody>
                    <a:bodyPr anchor="t" rtlCol="false"/>
                    <a:lstStyle/>
                    <a:p>
                      <a:pPr algn="l">
                        <a:lnSpc>
                          <a:spcPts val="4159"/>
                        </a:lnSpc>
                        <a:defRPr/>
                      </a:pPr>
                      <a:r>
                        <a:rPr lang="en-US" sz="3199">
                          <a:solidFill>
                            <a:srgbClr val="FFFFFF"/>
                          </a:solidFill>
                          <a:latin typeface="Titillium Web"/>
                        </a:rPr>
                        <a:t>It serves as a powerful tool for driving informed decisions and fostering growth.</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620927">
                <a:tc>
                  <a:txBody>
                    <a:bodyPr anchor="t" rtlCol="false"/>
                    <a:lstStyle/>
                    <a:p>
                      <a:pPr algn="l">
                        <a:lnSpc>
                          <a:spcPts val="4159"/>
                        </a:lnSpc>
                        <a:defRPr/>
                      </a:pPr>
                      <a:r>
                        <a:rPr lang="en-US" sz="3199">
                          <a:solidFill>
                            <a:srgbClr val="FFFFFF"/>
                          </a:solidFill>
                          <a:latin typeface="Titillium Web"/>
                        </a:rPr>
                        <a:t>Data analysis simplifies the study of data, making it more accurate.</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620927">
                <a:tc>
                  <a:txBody>
                    <a:bodyPr anchor="t" rtlCol="false"/>
                    <a:lstStyle/>
                    <a:p>
                      <a:pPr algn="l">
                        <a:lnSpc>
                          <a:spcPts val="4159"/>
                        </a:lnSpc>
                        <a:defRPr/>
                      </a:pPr>
                      <a:r>
                        <a:rPr lang="en-US" sz="3199">
                          <a:solidFill>
                            <a:srgbClr val="FFFFFF"/>
                          </a:solidFill>
                          <a:latin typeface="Titillium Web"/>
                        </a:rPr>
                        <a:t>Researchers can interpret data straightforwardly, ensuring no valuable insights are overlooked.</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2207549">
                <a:tc>
                  <a:txBody>
                    <a:bodyPr anchor="t" rtlCol="false"/>
                    <a:lstStyle/>
                    <a:p>
                      <a:pPr algn="l">
                        <a:lnSpc>
                          <a:spcPts val="4159"/>
                        </a:lnSpc>
                        <a:defRPr/>
                      </a:pPr>
                      <a:r>
                        <a:rPr lang="en-US" sz="3199">
                          <a:solidFill>
                            <a:srgbClr val="FFFFFF"/>
                          </a:solidFill>
                          <a:latin typeface="Titillium Web"/>
                        </a:rPr>
                        <a:t>Data analysis knowledge becomes essential for efficient and productive research as data volumes increase.</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bl>
          </a:graphicData>
        </a:graphic>
      </p:graphicFrame>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1123950"/>
            <a:ext cx="8441941" cy="1484630"/>
          </a:xfrm>
          <a:prstGeom prst="rect">
            <a:avLst/>
          </a:prstGeom>
        </p:spPr>
        <p:txBody>
          <a:bodyPr anchor="t" rtlCol="false" tIns="0" lIns="0" bIns="0" rIns="0">
            <a:spAutoFit/>
          </a:bodyPr>
          <a:lstStyle/>
          <a:p>
            <a:pPr>
              <a:lnSpc>
                <a:spcPts val="11440"/>
              </a:lnSpc>
            </a:pPr>
            <a:r>
              <a:rPr lang="en-US" sz="10400">
                <a:solidFill>
                  <a:srgbClr val="FFFFFF"/>
                </a:solidFill>
                <a:latin typeface="Titillium Web Bold"/>
              </a:rPr>
              <a:t>Skills required </a:t>
            </a:r>
          </a:p>
        </p:txBody>
      </p:sp>
      <p:sp>
        <p:nvSpPr>
          <p:cNvPr name="Freeform 3" id="3"/>
          <p:cNvSpPr/>
          <p:nvPr/>
        </p:nvSpPr>
        <p:spPr>
          <a:xfrm flipH="false" flipV="false" rot="0">
            <a:off x="8919551" y="-2765085"/>
            <a:ext cx="10796220" cy="6654397"/>
          </a:xfrm>
          <a:custGeom>
            <a:avLst/>
            <a:gdLst/>
            <a:ahLst/>
            <a:cxnLst/>
            <a:rect r="r" b="b" t="t" l="l"/>
            <a:pathLst>
              <a:path h="6654397" w="10796220">
                <a:moveTo>
                  <a:pt x="0" y="0"/>
                </a:moveTo>
                <a:lnTo>
                  <a:pt x="10796219" y="0"/>
                </a:lnTo>
                <a:lnTo>
                  <a:pt x="10796219" y="6654398"/>
                </a:lnTo>
                <a:lnTo>
                  <a:pt x="0" y="665439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4" id="4"/>
          <p:cNvGraphicFramePr>
            <a:graphicFrameLocks noGrp="true"/>
          </p:cNvGraphicFramePr>
          <p:nvPr/>
        </p:nvGraphicFramePr>
        <p:xfrm>
          <a:off x="1028700" y="4969406"/>
          <a:ext cx="15312116" cy="4419600"/>
        </p:xfrm>
        <a:graphic>
          <a:graphicData uri="http://schemas.openxmlformats.org/drawingml/2006/table">
            <a:tbl>
              <a:tblPr/>
              <a:tblGrid>
                <a:gridCol w="4831548"/>
                <a:gridCol w="5376529"/>
                <a:gridCol w="5104039"/>
              </a:tblGrid>
              <a:tr h="1600200">
                <a:tc>
                  <a:txBody>
                    <a:bodyPr anchor="t" rtlCol="false"/>
                    <a:lstStyle/>
                    <a:p>
                      <a:pPr algn="l">
                        <a:lnSpc>
                          <a:spcPts val="4159"/>
                        </a:lnSpc>
                        <a:defRPr/>
                      </a:pPr>
                      <a:r>
                        <a:rPr lang="en-US" sz="3199">
                          <a:solidFill>
                            <a:srgbClr val="FFFFFF"/>
                          </a:solidFill>
                          <a:latin typeface="Titillium Web Semi-Bold"/>
                        </a:rPr>
                        <a:t>Technical Skills</a:t>
                      </a:r>
                      <a:endParaRPr lang="en-US" sz="1100"/>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159"/>
                        </a:lnSpc>
                        <a:defRPr/>
                      </a:pPr>
                      <a:r>
                        <a:rPr lang="en-US" sz="3199">
                          <a:solidFill>
                            <a:srgbClr val="FFFFFF"/>
                          </a:solidFill>
                          <a:latin typeface="Titillium Web Semi-Bold"/>
                        </a:rPr>
                        <a:t>Statistical Programming Languages</a:t>
                      </a:r>
                      <a:endParaRPr lang="en-US" sz="1100"/>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159"/>
                        </a:lnSpc>
                        <a:defRPr/>
                      </a:pPr>
                      <a:r>
                        <a:rPr lang="en-US" sz="3199">
                          <a:solidFill>
                            <a:srgbClr val="FFFFFF"/>
                          </a:solidFill>
                          <a:latin typeface="Titillium Web Semi-Bold"/>
                        </a:rPr>
                        <a:t>Data Management Skills</a:t>
                      </a:r>
                      <a:endParaRPr lang="en-US" sz="1100"/>
                    </a:p>
                  </a:txBody>
                  <a:tcPr marL="190500" marR="190500" marT="190500" marB="190500" anchor="t">
                    <a:lnL cmpd="sng" algn="ctr" cap="flat" w="19050">
                      <a:solidFill>
                        <a:srgbClr val="6D2B1A"/>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2819400">
                <a:tc>
                  <a:txBody>
                    <a:bodyPr anchor="t" rtlCol="false"/>
                    <a:lstStyle/>
                    <a:p>
                      <a:pPr algn="l" marL="604518" indent="-302259" lvl="1">
                        <a:lnSpc>
                          <a:spcPts val="3639"/>
                        </a:lnSpc>
                        <a:buFont typeface="Arial"/>
                        <a:buChar char="•"/>
                        <a:defRPr/>
                      </a:pPr>
                      <a:r>
                        <a:rPr lang="en-US" sz="2799">
                          <a:solidFill>
                            <a:srgbClr val="FFFFFF"/>
                          </a:solidFill>
                          <a:latin typeface="Titillium Web"/>
                        </a:rPr>
                        <a:t>SQL(Structured Query Language) - To handle large datasets.</a:t>
                      </a:r>
                      <a:endParaRPr lang="en-US" sz="1100"/>
                    </a:p>
                    <a:p>
                      <a:pPr marL="604518" indent="-302259" lvl="1">
                        <a:lnSpc>
                          <a:spcPts val="3639"/>
                        </a:lnSpc>
                        <a:buFont typeface="Arial"/>
                        <a:buChar char="•"/>
                      </a:pPr>
                      <a:r>
                        <a:rPr lang="en-US" sz="2799">
                          <a:solidFill>
                            <a:srgbClr val="FFFFFF"/>
                          </a:solidFill>
                          <a:latin typeface="Titillium Web"/>
                        </a:rPr>
                        <a:t>Spreadsheets</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marL="604518" indent="-302259" lvl="1">
                        <a:lnSpc>
                          <a:spcPts val="3639"/>
                        </a:lnSpc>
                        <a:buFont typeface="Arial"/>
                        <a:buChar char="•"/>
                        <a:defRPr/>
                      </a:pPr>
                      <a:r>
                        <a:rPr lang="en-US" sz="2799">
                          <a:solidFill>
                            <a:srgbClr val="FFFFFF"/>
                          </a:solidFill>
                          <a:latin typeface="Titillium Web"/>
                        </a:rPr>
                        <a:t>R</a:t>
                      </a:r>
                      <a:endParaRPr lang="en-US" sz="1100"/>
                    </a:p>
                    <a:p>
                      <a:pPr marL="604518" indent="-302259" lvl="1">
                        <a:lnSpc>
                          <a:spcPts val="3639"/>
                        </a:lnSpc>
                        <a:buFont typeface="Arial"/>
                        <a:buChar char="•"/>
                      </a:pPr>
                      <a:r>
                        <a:rPr lang="en-US" sz="2799">
                          <a:solidFill>
                            <a:srgbClr val="FFFFFF"/>
                          </a:solidFill>
                          <a:latin typeface="Titillium Web"/>
                        </a:rPr>
                        <a:t>Python</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marL="604518" indent="-302259" lvl="1">
                        <a:lnSpc>
                          <a:spcPts val="3639"/>
                        </a:lnSpc>
                        <a:buFont typeface="Arial"/>
                        <a:buChar char="•"/>
                        <a:defRPr/>
                      </a:pPr>
                      <a:r>
                        <a:rPr lang="en-US" sz="2799">
                          <a:solidFill>
                            <a:srgbClr val="FFFFFF"/>
                          </a:solidFill>
                          <a:latin typeface="Titillium Web"/>
                        </a:rPr>
                        <a:t>Data Cleaning and Preparation</a:t>
                      </a:r>
                      <a:endParaRPr lang="en-US" sz="1100"/>
                    </a:p>
                    <a:p>
                      <a:pPr marL="604518" indent="-302259" lvl="1">
                        <a:lnSpc>
                          <a:spcPts val="3639"/>
                        </a:lnSpc>
                        <a:buFont typeface="Arial"/>
                        <a:buChar char="•"/>
                      </a:pPr>
                      <a:r>
                        <a:rPr lang="en-US" sz="2799">
                          <a:solidFill>
                            <a:srgbClr val="FFFFFF"/>
                          </a:solidFill>
                          <a:latin typeface="Titillium Web"/>
                        </a:rPr>
                        <a:t>Data Analysis and Exploration</a:t>
                      </a:r>
                    </a:p>
                    <a:p>
                      <a:pPr marL="604518" indent="-302259" lvl="1">
                        <a:lnSpc>
                          <a:spcPts val="3639"/>
                        </a:lnSpc>
                        <a:buFont typeface="Arial"/>
                        <a:buChar char="•"/>
                      </a:pPr>
                      <a:r>
                        <a:rPr lang="en-US" sz="2799">
                          <a:solidFill>
                            <a:srgbClr val="FFFFFF"/>
                          </a:solidFill>
                          <a:latin typeface="Titillium Web"/>
                        </a:rPr>
                        <a:t>Statistical Knowledge</a:t>
                      </a:r>
                    </a:p>
                  </a:txBody>
                  <a:tcPr marL="190500" marR="190500" marT="190500" marB="190500" anchor="t">
                    <a:lnL cmpd="sng" algn="ctr" cap="flat" w="19050">
                      <a:solidFill>
                        <a:srgbClr val="6D2B1A"/>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1123950"/>
            <a:ext cx="8441941" cy="1484630"/>
          </a:xfrm>
          <a:prstGeom prst="rect">
            <a:avLst/>
          </a:prstGeom>
        </p:spPr>
        <p:txBody>
          <a:bodyPr anchor="t" rtlCol="false" tIns="0" lIns="0" bIns="0" rIns="0">
            <a:spAutoFit/>
          </a:bodyPr>
          <a:lstStyle/>
          <a:p>
            <a:pPr>
              <a:lnSpc>
                <a:spcPts val="11440"/>
              </a:lnSpc>
            </a:pPr>
            <a:r>
              <a:rPr lang="en-US" sz="10400">
                <a:solidFill>
                  <a:srgbClr val="FFFFFF"/>
                </a:solidFill>
                <a:latin typeface="Titillium Web Bold"/>
              </a:rPr>
              <a:t>Skills required </a:t>
            </a:r>
          </a:p>
        </p:txBody>
      </p:sp>
      <p:sp>
        <p:nvSpPr>
          <p:cNvPr name="Freeform 3" id="3"/>
          <p:cNvSpPr/>
          <p:nvPr/>
        </p:nvSpPr>
        <p:spPr>
          <a:xfrm flipH="false" flipV="false" rot="0">
            <a:off x="8919551" y="-2765085"/>
            <a:ext cx="10796220" cy="6654397"/>
          </a:xfrm>
          <a:custGeom>
            <a:avLst/>
            <a:gdLst/>
            <a:ahLst/>
            <a:cxnLst/>
            <a:rect r="r" b="b" t="t" l="l"/>
            <a:pathLst>
              <a:path h="6654397" w="10796220">
                <a:moveTo>
                  <a:pt x="0" y="0"/>
                </a:moveTo>
                <a:lnTo>
                  <a:pt x="10796219" y="0"/>
                </a:lnTo>
                <a:lnTo>
                  <a:pt x="10796219" y="6654398"/>
                </a:lnTo>
                <a:lnTo>
                  <a:pt x="0" y="665439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4" id="4"/>
          <p:cNvGraphicFramePr>
            <a:graphicFrameLocks noGrp="true"/>
          </p:cNvGraphicFramePr>
          <p:nvPr/>
        </p:nvGraphicFramePr>
        <p:xfrm>
          <a:off x="1028700" y="4969406"/>
          <a:ext cx="15312116" cy="3866557"/>
        </p:xfrm>
        <a:graphic>
          <a:graphicData uri="http://schemas.openxmlformats.org/drawingml/2006/table">
            <a:tbl>
              <a:tblPr/>
              <a:tblGrid>
                <a:gridCol w="7247322"/>
                <a:gridCol w="8064794"/>
              </a:tblGrid>
              <a:tr h="1532001">
                <a:tc>
                  <a:txBody>
                    <a:bodyPr anchor="t" rtlCol="false"/>
                    <a:lstStyle/>
                    <a:p>
                      <a:pPr algn="l">
                        <a:lnSpc>
                          <a:spcPts val="4159"/>
                        </a:lnSpc>
                        <a:defRPr/>
                      </a:pPr>
                      <a:r>
                        <a:rPr lang="en-US" sz="3199">
                          <a:solidFill>
                            <a:srgbClr val="FFFFFF"/>
                          </a:solidFill>
                          <a:latin typeface="Titillium Web Semi-Bold"/>
                        </a:rPr>
                        <a:t>Data Visualization and Communication</a:t>
                      </a:r>
                      <a:endParaRPr lang="en-US" sz="1100"/>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159"/>
                        </a:lnSpc>
                        <a:defRPr/>
                      </a:pPr>
                      <a:r>
                        <a:rPr lang="en-US" sz="3199">
                          <a:solidFill>
                            <a:srgbClr val="FFFFFF"/>
                          </a:solidFill>
                          <a:latin typeface="Titillium Web Semi-Bold"/>
                        </a:rPr>
                        <a:t>Problem-Solving and Numerical Skills</a:t>
                      </a:r>
                      <a:endParaRPr lang="en-US" sz="1100"/>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2334556">
                <a:tc>
                  <a:txBody>
                    <a:bodyPr anchor="t" rtlCol="false"/>
                    <a:lstStyle/>
                    <a:p>
                      <a:pPr algn="l" marL="604518" indent="-302259" lvl="1">
                        <a:lnSpc>
                          <a:spcPts val="3639"/>
                        </a:lnSpc>
                        <a:buFont typeface="Arial"/>
                        <a:buChar char="•"/>
                        <a:defRPr/>
                      </a:pPr>
                      <a:r>
                        <a:rPr lang="en-US" sz="2799">
                          <a:solidFill>
                            <a:srgbClr val="FFFFFF"/>
                          </a:solidFill>
                          <a:latin typeface="Titillium Web"/>
                        </a:rPr>
                        <a:t>Creating Data Visualizations:</a:t>
                      </a:r>
                      <a:endParaRPr lang="en-US" sz="1100"/>
                    </a:p>
                    <a:p>
                      <a:pPr marL="604518" indent="-302259" lvl="1">
                        <a:lnSpc>
                          <a:spcPts val="3639"/>
                        </a:lnSpc>
                        <a:buFont typeface="Arial"/>
                        <a:buChar char="•"/>
                      </a:pPr>
                      <a:r>
                        <a:rPr lang="en-US" sz="2799">
                          <a:solidFill>
                            <a:srgbClr val="FFFFFF"/>
                          </a:solidFill>
                          <a:latin typeface="Titillium Web"/>
                        </a:rPr>
                        <a:t>Creating Dashboards and Reports</a:t>
                      </a:r>
                    </a:p>
                    <a:p>
                      <a:pPr marL="604518" indent="-302259" lvl="1">
                        <a:lnSpc>
                          <a:spcPts val="3639"/>
                        </a:lnSpc>
                        <a:buFont typeface="Arial"/>
                        <a:buChar char="•"/>
                      </a:pPr>
                      <a:r>
                        <a:rPr lang="en-US" sz="2799">
                          <a:solidFill>
                            <a:srgbClr val="FFFFFF"/>
                          </a:solidFill>
                          <a:latin typeface="Titillium Web"/>
                        </a:rPr>
                        <a:t>Writing and Communication Skills</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marL="604518" indent="-302259" lvl="1">
                        <a:lnSpc>
                          <a:spcPts val="3639"/>
                        </a:lnSpc>
                        <a:buFont typeface="Arial"/>
                        <a:buChar char="•"/>
                        <a:defRPr/>
                      </a:pPr>
                      <a:r>
                        <a:rPr lang="en-US" sz="2799">
                          <a:solidFill>
                            <a:srgbClr val="FFFFFF"/>
                          </a:solidFill>
                          <a:latin typeface="Titillium Web"/>
                        </a:rPr>
                        <a:t>Excellent Problem-Solving Skills</a:t>
                      </a:r>
                      <a:endParaRPr lang="en-US" sz="1100"/>
                    </a:p>
                    <a:p>
                      <a:pPr marL="604518" indent="-302259" lvl="1">
                        <a:lnSpc>
                          <a:spcPts val="3639"/>
                        </a:lnSpc>
                        <a:buFont typeface="Arial"/>
                        <a:buChar char="•"/>
                      </a:pPr>
                      <a:r>
                        <a:rPr lang="en-US" sz="2799">
                          <a:solidFill>
                            <a:srgbClr val="FFFFFF"/>
                          </a:solidFill>
                          <a:latin typeface="Titillium Web"/>
                        </a:rPr>
                        <a:t>Solid Numerical Skills</a:t>
                      </a:r>
                    </a:p>
                    <a:p>
                      <a:pPr marL="604518" indent="-302259" lvl="1">
                        <a:lnSpc>
                          <a:spcPts val="3639"/>
                        </a:lnSpc>
                        <a:buFont typeface="Arial"/>
                        <a:buChar char="•"/>
                      </a:pPr>
                      <a:r>
                        <a:rPr lang="en-US" sz="2799">
                          <a:solidFill>
                            <a:srgbClr val="FFFFFF"/>
                          </a:solidFill>
                          <a:latin typeface="Titillium Web"/>
                        </a:rPr>
                        <a:t>Attention to Detail</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spTree>
  </p:cSld>
  <p:clrMapOvr>
    <a:masterClrMapping/>
  </p:clrMapOvr>
</p:sld>
</file>

<file path=ppt/slides/slide14.xml><?xml version="1.0" encoding="utf-8"?>
<p:sld xmlns:p="http://schemas.openxmlformats.org/presentationml/2006/main" xmlns:a="http://schemas.openxmlformats.org/drawingml/2006/main">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1104900"/>
            <a:ext cx="8455245" cy="1077596"/>
          </a:xfrm>
          <a:prstGeom prst="rect">
            <a:avLst/>
          </a:prstGeom>
        </p:spPr>
        <p:txBody>
          <a:bodyPr anchor="t" rtlCol="false" tIns="0" lIns="0" bIns="0" rIns="0">
            <a:spAutoFit/>
          </a:bodyPr>
          <a:lstStyle/>
          <a:p>
            <a:pPr>
              <a:lnSpc>
                <a:spcPts val="8360"/>
              </a:lnSpc>
            </a:pPr>
            <a:r>
              <a:rPr lang="en-US" sz="7600">
                <a:solidFill>
                  <a:srgbClr val="FFFFFF"/>
                </a:solidFill>
                <a:latin typeface="Titillium Web Bold"/>
              </a:rPr>
              <a:t>Career growth</a:t>
            </a:r>
          </a:p>
        </p:txBody>
      </p:sp>
      <p:graphicFrame>
        <p:nvGraphicFramePr>
          <p:cNvPr name="Table 3" id="3"/>
          <p:cNvGraphicFramePr>
            <a:graphicFrameLocks noGrp="true"/>
          </p:cNvGraphicFramePr>
          <p:nvPr/>
        </p:nvGraphicFramePr>
        <p:xfrm>
          <a:off x="1028700" y="2732274"/>
          <a:ext cx="16230600" cy="7086600"/>
        </p:xfrm>
        <a:graphic>
          <a:graphicData uri="http://schemas.openxmlformats.org/drawingml/2006/table">
            <a:tbl>
              <a:tblPr/>
              <a:tblGrid>
                <a:gridCol w="16230600"/>
              </a:tblGrid>
              <a:tr h="1012371">
                <a:tc>
                  <a:txBody>
                    <a:bodyPr anchor="t" rtlCol="false"/>
                    <a:lstStyle/>
                    <a:p>
                      <a:pPr algn="l">
                        <a:lnSpc>
                          <a:spcPts val="3639"/>
                        </a:lnSpc>
                        <a:defRPr/>
                      </a:pPr>
                      <a:r>
                        <a:rPr lang="en-US" sz="2799">
                          <a:solidFill>
                            <a:srgbClr val="FFFFFF"/>
                          </a:solidFill>
                          <a:latin typeface="Titillium Web"/>
                        </a:rPr>
                        <a:t>As a data analyst, you’ll be in high demand, contributing to business growth and efficiency.</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012371">
                <a:tc>
                  <a:txBody>
                    <a:bodyPr anchor="t" rtlCol="false"/>
                    <a:lstStyle/>
                    <a:p>
                      <a:pPr algn="l">
                        <a:lnSpc>
                          <a:spcPts val="3639"/>
                        </a:lnSpc>
                        <a:defRPr/>
                      </a:pPr>
                      <a:r>
                        <a:rPr lang="en-US" sz="2799">
                          <a:solidFill>
                            <a:srgbClr val="FFFFFF"/>
                          </a:solidFill>
                          <a:latin typeface="Titillium Web"/>
                        </a:rPr>
                        <a:t>Data analysts work in diverse sectors: finance, healthcare, marketing, tech, and more.</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012371">
                <a:tc>
                  <a:txBody>
                    <a:bodyPr anchor="t" rtlCol="false"/>
                    <a:lstStyle/>
                    <a:p>
                      <a:pPr algn="l">
                        <a:lnSpc>
                          <a:spcPts val="3639"/>
                        </a:lnSpc>
                        <a:defRPr/>
                      </a:pPr>
                      <a:r>
                        <a:rPr lang="en-US" sz="2799">
                          <a:solidFill>
                            <a:srgbClr val="FFFFFF"/>
                          </a:solidFill>
                          <a:latin typeface="Titillium Web"/>
                        </a:rPr>
                        <a:t>You can choose an industry that aligns with your interests and passions.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012371">
                <a:tc>
                  <a:txBody>
                    <a:bodyPr anchor="t" rtlCol="false"/>
                    <a:lstStyle/>
                    <a:p>
                      <a:pPr algn="l">
                        <a:lnSpc>
                          <a:spcPts val="3639"/>
                        </a:lnSpc>
                        <a:defRPr/>
                      </a:pPr>
                      <a:r>
                        <a:rPr lang="en-US" sz="2799">
                          <a:solidFill>
                            <a:srgbClr val="FFFFFF"/>
                          </a:solidFill>
                          <a:latin typeface="Titillium Web"/>
                        </a:rPr>
                        <a:t>Data analysts can progress into roles like data scientists, business analysts, or project managers.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012371">
                <a:tc>
                  <a:txBody>
                    <a:bodyPr anchor="t" rtlCol="false"/>
                    <a:lstStyle/>
                    <a:p>
                      <a:pPr algn="l">
                        <a:lnSpc>
                          <a:spcPts val="3639"/>
                        </a:lnSpc>
                        <a:defRPr/>
                      </a:pPr>
                      <a:r>
                        <a:rPr lang="en-US" sz="2799">
                          <a:solidFill>
                            <a:srgbClr val="FFFFFF"/>
                          </a:solidFill>
                          <a:latin typeface="Titillium Web"/>
                        </a:rPr>
                        <a:t>You’ll acquire proficiency in tools like SQL, Python, and data visualization platforms.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012371">
                <a:tc>
                  <a:txBody>
                    <a:bodyPr anchor="t" rtlCol="false"/>
                    <a:lstStyle/>
                    <a:p>
                      <a:pPr algn="l">
                        <a:lnSpc>
                          <a:spcPts val="3639"/>
                        </a:lnSpc>
                        <a:defRPr/>
                      </a:pPr>
                      <a:r>
                        <a:rPr lang="en-US" sz="2799">
                          <a:solidFill>
                            <a:srgbClr val="FFFFFF"/>
                          </a:solidFill>
                          <a:latin typeface="Titillium Web"/>
                        </a:rPr>
                        <a:t>These skills are transferable and valuable in various domains.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012371">
                <a:tc>
                  <a:txBody>
                    <a:bodyPr anchor="t" rtlCol="false"/>
                    <a:lstStyle/>
                    <a:p>
                      <a:pPr algn="l">
                        <a:lnSpc>
                          <a:spcPts val="3639"/>
                        </a:lnSpc>
                        <a:defRPr/>
                      </a:pPr>
                      <a:r>
                        <a:rPr lang="en-US" sz="2799">
                          <a:solidFill>
                            <a:srgbClr val="FFFFFF"/>
                          </a:solidFill>
                          <a:latin typeface="Titillium Web"/>
                        </a:rPr>
                        <a:t>Continuous skill development opens doors to exciting opportunities.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bl>
          </a:graphicData>
        </a:graphic>
      </p:graphicFrame>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9537" t="-125263" r="-60884" b="-77708"/>
            </a:stretch>
          </a:blipFill>
        </p:spPr>
      </p:sp>
      <p:sp>
        <p:nvSpPr>
          <p:cNvPr name="Freeform 3" id="3"/>
          <p:cNvSpPr/>
          <p:nvPr/>
        </p:nvSpPr>
        <p:spPr>
          <a:xfrm flipH="false" flipV="false" rot="0">
            <a:off x="-3276055" y="3054843"/>
            <a:ext cx="15265779" cy="12406915"/>
          </a:xfrm>
          <a:custGeom>
            <a:avLst/>
            <a:gdLst/>
            <a:ahLst/>
            <a:cxnLst/>
            <a:rect r="r" b="b" t="t" l="l"/>
            <a:pathLst>
              <a:path h="12406915" w="15265779">
                <a:moveTo>
                  <a:pt x="0" y="0"/>
                </a:moveTo>
                <a:lnTo>
                  <a:pt x="15265779" y="0"/>
                </a:lnTo>
                <a:lnTo>
                  <a:pt x="15265779" y="12406914"/>
                </a:lnTo>
                <a:lnTo>
                  <a:pt x="0" y="124069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3497569" y="3946137"/>
            <a:ext cx="11292862" cy="2394725"/>
            <a:chOff x="0" y="0"/>
            <a:chExt cx="15057150" cy="3192967"/>
          </a:xfrm>
        </p:grpSpPr>
        <p:sp>
          <p:nvSpPr>
            <p:cNvPr name="TextBox 5" id="5"/>
            <p:cNvSpPr txBox="true"/>
            <p:nvPr/>
          </p:nvSpPr>
          <p:spPr>
            <a:xfrm rot="0">
              <a:off x="0" y="0"/>
              <a:ext cx="15057150" cy="2108200"/>
            </a:xfrm>
            <a:prstGeom prst="rect">
              <a:avLst/>
            </a:prstGeom>
          </p:spPr>
          <p:txBody>
            <a:bodyPr anchor="t" rtlCol="false" tIns="0" lIns="0" bIns="0" rIns="0">
              <a:spAutoFit/>
            </a:bodyPr>
            <a:lstStyle/>
            <a:p>
              <a:pPr algn="ctr">
                <a:lnSpc>
                  <a:spcPts val="12480"/>
                </a:lnSpc>
              </a:pPr>
              <a:r>
                <a:rPr lang="en-US" sz="10400">
                  <a:solidFill>
                    <a:srgbClr val="FFFFFF"/>
                  </a:solidFill>
                  <a:latin typeface="Titillium Web Bold"/>
                </a:rPr>
                <a:t>Why Data Science?</a:t>
              </a:r>
            </a:p>
          </p:txBody>
        </p:sp>
        <p:sp>
          <p:nvSpPr>
            <p:cNvPr name="TextBox 6" id="6"/>
            <p:cNvSpPr txBox="true"/>
            <p:nvPr/>
          </p:nvSpPr>
          <p:spPr>
            <a:xfrm rot="0">
              <a:off x="0" y="2573842"/>
              <a:ext cx="15057150" cy="619125"/>
            </a:xfrm>
            <a:prstGeom prst="rect">
              <a:avLst/>
            </a:prstGeom>
          </p:spPr>
          <p:txBody>
            <a:bodyPr anchor="t" rtlCol="false" tIns="0" lIns="0" bIns="0" rIns="0">
              <a:spAutoFit/>
            </a:bodyPr>
            <a:lstStyle/>
            <a:p>
              <a:pPr algn="ctr">
                <a:lnSpc>
                  <a:spcPts val="3600"/>
                </a:lnSpc>
              </a:pPr>
              <a:r>
                <a:rPr lang="en-US" sz="3000">
                  <a:solidFill>
                    <a:srgbClr val="FFFFFF"/>
                  </a:solidFill>
                  <a:latin typeface="Titillium Web"/>
                </a:rPr>
                <a:t>Technical Question</a:t>
              </a:r>
            </a:p>
          </p:txBody>
        </p:sp>
      </p:grpSp>
    </p:spTree>
  </p:cSld>
  <p:clrMapOvr>
    <a:masterClrMapping/>
  </p:clrMapOvr>
</p:sld>
</file>

<file path=ppt/slides/slide16.xml><?xml version="1.0" encoding="utf-8"?>
<p:sld xmlns:p="http://schemas.openxmlformats.org/presentationml/2006/main" xmlns:a="http://schemas.openxmlformats.org/drawingml/2006/main">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1104900"/>
            <a:ext cx="9321244" cy="1077596"/>
          </a:xfrm>
          <a:prstGeom prst="rect">
            <a:avLst/>
          </a:prstGeom>
        </p:spPr>
        <p:txBody>
          <a:bodyPr anchor="t" rtlCol="false" tIns="0" lIns="0" bIns="0" rIns="0">
            <a:spAutoFit/>
          </a:bodyPr>
          <a:lstStyle/>
          <a:p>
            <a:pPr>
              <a:lnSpc>
                <a:spcPts val="8360"/>
              </a:lnSpc>
            </a:pPr>
            <a:r>
              <a:rPr lang="en-US" sz="7600">
                <a:solidFill>
                  <a:srgbClr val="FFFFFF"/>
                </a:solidFill>
                <a:latin typeface="Titillium Web Bold"/>
              </a:rPr>
              <a:t>What is Data Science?</a:t>
            </a:r>
          </a:p>
        </p:txBody>
      </p:sp>
      <p:graphicFrame>
        <p:nvGraphicFramePr>
          <p:cNvPr name="Table 3" id="3"/>
          <p:cNvGraphicFramePr>
            <a:graphicFrameLocks noGrp="true"/>
          </p:cNvGraphicFramePr>
          <p:nvPr/>
        </p:nvGraphicFramePr>
        <p:xfrm>
          <a:off x="1028700" y="2548578"/>
          <a:ext cx="16230600" cy="6709722"/>
        </p:xfrm>
        <a:graphic>
          <a:graphicData uri="http://schemas.openxmlformats.org/drawingml/2006/table">
            <a:tbl>
              <a:tblPr/>
              <a:tblGrid>
                <a:gridCol w="16230600"/>
              </a:tblGrid>
              <a:tr h="3647156">
                <a:tc>
                  <a:txBody>
                    <a:bodyPr anchor="t" rtlCol="false"/>
                    <a:lstStyle/>
                    <a:p>
                      <a:pPr algn="l">
                        <a:lnSpc>
                          <a:spcPts val="3639"/>
                        </a:lnSpc>
                        <a:defRPr/>
                      </a:pPr>
                      <a:r>
                        <a:rPr lang="en-US" sz="2799">
                          <a:solidFill>
                            <a:srgbClr val="FFFFFF"/>
                          </a:solidFill>
                          <a:latin typeface="Titillium Web"/>
                        </a:rPr>
                        <a:t>The term “data science” combines two key elements: “data” and “science.”</a:t>
                      </a:r>
                      <a:endParaRPr lang="en-US" sz="1100"/>
                    </a:p>
                    <a:p>
                      <a:pPr>
                        <a:lnSpc>
                          <a:spcPts val="3639"/>
                        </a:lnSpc>
                      </a:pPr>
                    </a:p>
                    <a:p>
                      <a:pPr>
                        <a:lnSpc>
                          <a:spcPts val="3639"/>
                        </a:lnSpc>
                      </a:pPr>
                      <a:r>
                        <a:rPr lang="en-US" sz="2799">
                          <a:solidFill>
                            <a:srgbClr val="FFFFFF"/>
                          </a:solidFill>
                          <a:latin typeface="Titillium Web Bold"/>
                        </a:rPr>
                        <a:t>Data</a:t>
                      </a:r>
                      <a:r>
                        <a:rPr lang="en-US" sz="2799">
                          <a:solidFill>
                            <a:srgbClr val="FFFFFF"/>
                          </a:solidFill>
                          <a:latin typeface="Titillium Web"/>
                        </a:rPr>
                        <a:t>: It refers to the raw information that is collected, stored, and processed. </a:t>
                      </a:r>
                    </a:p>
                    <a:p>
                      <a:pPr>
                        <a:lnSpc>
                          <a:spcPts val="3639"/>
                        </a:lnSpc>
                      </a:pPr>
                    </a:p>
                    <a:p>
                      <a:pPr>
                        <a:lnSpc>
                          <a:spcPts val="3639"/>
                        </a:lnSpc>
                      </a:pPr>
                      <a:r>
                        <a:rPr lang="en-US" sz="2799">
                          <a:solidFill>
                            <a:srgbClr val="FFFFFF"/>
                          </a:solidFill>
                          <a:latin typeface="Titillium Web Bold"/>
                        </a:rPr>
                        <a:t>Science</a:t>
                      </a:r>
                      <a:r>
                        <a:rPr lang="en-US" sz="2799">
                          <a:solidFill>
                            <a:srgbClr val="FFFFFF"/>
                          </a:solidFill>
                          <a:latin typeface="Titillium Web"/>
                        </a:rPr>
                        <a:t>: It refers to the systematic study and investigation of phenomena using scientific methods and principles. </a:t>
                      </a:r>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486233">
                <a:tc>
                  <a:txBody>
                    <a:bodyPr anchor="t" rtlCol="false"/>
                    <a:lstStyle/>
                    <a:p>
                      <a:pPr algn="l">
                        <a:lnSpc>
                          <a:spcPts val="3639"/>
                        </a:lnSpc>
                        <a:defRPr/>
                      </a:pPr>
                      <a:r>
                        <a:rPr lang="en-US" sz="2799">
                          <a:solidFill>
                            <a:srgbClr val="FFFFFF"/>
                          </a:solidFill>
                          <a:latin typeface="Titillium Web"/>
                        </a:rPr>
                        <a:t>When we put these two elements together, “data+science” refers to the scientific study of data.</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576334">
                <a:tc>
                  <a:txBody>
                    <a:bodyPr anchor="t" rtlCol="false"/>
                    <a:lstStyle/>
                    <a:p>
                      <a:pPr algn="l">
                        <a:lnSpc>
                          <a:spcPts val="3639"/>
                        </a:lnSpc>
                        <a:defRPr/>
                      </a:pPr>
                      <a:r>
                        <a:rPr lang="en-US" sz="2799">
                          <a:solidFill>
                            <a:srgbClr val="FFFFFF"/>
                          </a:solidFill>
                          <a:latin typeface="Titillium Web"/>
                        </a:rPr>
                        <a:t>The goal of data science is to uncover patterns, trends, and relationships within the data to make informed decisions, solve complex problems, and create predictive models.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bl>
          </a:graphicData>
        </a:graphic>
      </p:graphicFrame>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Freeform 2" id="2"/>
          <p:cNvSpPr/>
          <p:nvPr/>
        </p:nvSpPr>
        <p:spPr>
          <a:xfrm flipH="false" flipV="false" rot="-10492365">
            <a:off x="10151003" y="-3961259"/>
            <a:ext cx="15501896" cy="15360969"/>
          </a:xfrm>
          <a:custGeom>
            <a:avLst/>
            <a:gdLst/>
            <a:ahLst/>
            <a:cxnLst/>
            <a:rect r="r" b="b" t="t" l="l"/>
            <a:pathLst>
              <a:path h="15360969" w="15501896">
                <a:moveTo>
                  <a:pt x="0" y="0"/>
                </a:moveTo>
                <a:lnTo>
                  <a:pt x="15501895" y="0"/>
                </a:lnTo>
                <a:lnTo>
                  <a:pt x="15501895" y="15360969"/>
                </a:lnTo>
                <a:lnTo>
                  <a:pt x="0" y="1536096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838044" y="982510"/>
            <a:ext cx="13315167" cy="8321979"/>
          </a:xfrm>
          <a:custGeom>
            <a:avLst/>
            <a:gdLst/>
            <a:ahLst/>
            <a:cxnLst/>
            <a:rect r="r" b="b" t="t" l="l"/>
            <a:pathLst>
              <a:path h="8321979" w="13315167">
                <a:moveTo>
                  <a:pt x="0" y="0"/>
                </a:moveTo>
                <a:lnTo>
                  <a:pt x="13315167" y="0"/>
                </a:lnTo>
                <a:lnTo>
                  <a:pt x="13315167" y="8321980"/>
                </a:lnTo>
                <a:lnTo>
                  <a:pt x="0" y="8321980"/>
                </a:lnTo>
                <a:lnTo>
                  <a:pt x="0" y="0"/>
                </a:lnTo>
                <a:close/>
              </a:path>
            </a:pathLst>
          </a:custGeom>
          <a:blipFill>
            <a:blip r:embed="rId4"/>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grpSp>
        <p:nvGrpSpPr>
          <p:cNvPr name="Group 2" id="2"/>
          <p:cNvGrpSpPr/>
          <p:nvPr/>
        </p:nvGrpSpPr>
        <p:grpSpPr>
          <a:xfrm rot="0">
            <a:off x="8330486" y="2595073"/>
            <a:ext cx="9340947" cy="5944082"/>
            <a:chOff x="0" y="0"/>
            <a:chExt cx="12454596" cy="7925442"/>
          </a:xfrm>
        </p:grpSpPr>
        <p:sp>
          <p:nvSpPr>
            <p:cNvPr name="TextBox 3" id="3"/>
            <p:cNvSpPr txBox="true"/>
            <p:nvPr/>
          </p:nvSpPr>
          <p:spPr>
            <a:xfrm rot="0">
              <a:off x="0" y="-38100"/>
              <a:ext cx="12454596" cy="4926753"/>
            </a:xfrm>
            <a:prstGeom prst="rect">
              <a:avLst/>
            </a:prstGeom>
          </p:spPr>
          <p:txBody>
            <a:bodyPr anchor="t" rtlCol="false" tIns="0" lIns="0" bIns="0" rIns="0">
              <a:spAutoFit/>
            </a:bodyPr>
            <a:lstStyle/>
            <a:p>
              <a:pPr>
                <a:lnSpc>
                  <a:spcPts val="4940"/>
                </a:lnSpc>
              </a:pPr>
              <a:r>
                <a:rPr lang="en-US" sz="3800">
                  <a:solidFill>
                    <a:srgbClr val="FFFFFF"/>
                  </a:solidFill>
                  <a:latin typeface="Titillium Web"/>
                </a:rPr>
                <a:t>In today’s era, data is growing daily, and the world generates unprecedented amounts daily. Everyone depends on it to make decisions, improve work, and understand what’s happening. The key to making sense of all this data is Data Science.</a:t>
              </a:r>
            </a:p>
          </p:txBody>
        </p:sp>
        <p:sp>
          <p:nvSpPr>
            <p:cNvPr name="TextBox 4" id="4"/>
            <p:cNvSpPr txBox="true"/>
            <p:nvPr/>
          </p:nvSpPr>
          <p:spPr>
            <a:xfrm rot="0">
              <a:off x="0" y="5310935"/>
              <a:ext cx="12454596" cy="2614507"/>
            </a:xfrm>
            <a:prstGeom prst="rect">
              <a:avLst/>
            </a:prstGeom>
          </p:spPr>
          <p:txBody>
            <a:bodyPr anchor="t" rtlCol="false" tIns="0" lIns="0" bIns="0" rIns="0">
              <a:spAutoFit/>
            </a:bodyPr>
            <a:lstStyle/>
            <a:p>
              <a:pPr>
                <a:lnSpc>
                  <a:spcPts val="5319"/>
                </a:lnSpc>
              </a:pPr>
              <a:r>
                <a:rPr lang="en-US" sz="3799">
                  <a:solidFill>
                    <a:srgbClr val="FFFFFF"/>
                  </a:solidFill>
                  <a:latin typeface="Titillium Web"/>
                </a:rPr>
                <a:t>It helps us find meaningful patterns and information hidden in massive and complicated data sets.</a:t>
              </a:r>
            </a:p>
          </p:txBody>
        </p:sp>
      </p:grpSp>
      <p:sp>
        <p:nvSpPr>
          <p:cNvPr name="Freeform 5" id="5"/>
          <p:cNvSpPr/>
          <p:nvPr/>
        </p:nvSpPr>
        <p:spPr>
          <a:xfrm flipH="false" flipV="false" rot="0">
            <a:off x="-5369347" y="0"/>
            <a:ext cx="13699833" cy="11134228"/>
          </a:xfrm>
          <a:custGeom>
            <a:avLst/>
            <a:gdLst/>
            <a:ahLst/>
            <a:cxnLst/>
            <a:rect r="r" b="b" t="t" l="l"/>
            <a:pathLst>
              <a:path h="11134228" w="13699833">
                <a:moveTo>
                  <a:pt x="0" y="0"/>
                </a:moveTo>
                <a:lnTo>
                  <a:pt x="13699833" y="0"/>
                </a:lnTo>
                <a:lnTo>
                  <a:pt x="13699833" y="11134228"/>
                </a:lnTo>
                <a:lnTo>
                  <a:pt x="0" y="111342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3681413"/>
            <a:ext cx="5713582" cy="2933700"/>
          </a:xfrm>
          <a:prstGeom prst="rect">
            <a:avLst/>
          </a:prstGeom>
        </p:spPr>
        <p:txBody>
          <a:bodyPr anchor="t" rtlCol="false" tIns="0" lIns="0" bIns="0" rIns="0">
            <a:spAutoFit/>
          </a:bodyPr>
          <a:lstStyle/>
          <a:p>
            <a:pPr>
              <a:lnSpc>
                <a:spcPts val="7799"/>
              </a:lnSpc>
            </a:pPr>
            <a:r>
              <a:rPr lang="en-US" sz="6499">
                <a:solidFill>
                  <a:srgbClr val="FFFFFF"/>
                </a:solidFill>
                <a:latin typeface="Titillium Web Bold"/>
              </a:rPr>
              <a:t>Why is Data Science important?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Freeform 2" id="2"/>
          <p:cNvSpPr/>
          <p:nvPr/>
        </p:nvSpPr>
        <p:spPr>
          <a:xfrm flipH="true" flipV="false" rot="-7361222">
            <a:off x="8754096" y="-4985654"/>
            <a:ext cx="17010409" cy="12927911"/>
          </a:xfrm>
          <a:custGeom>
            <a:avLst/>
            <a:gdLst/>
            <a:ahLst/>
            <a:cxnLst/>
            <a:rect r="r" b="b" t="t" l="l"/>
            <a:pathLst>
              <a:path h="12927911" w="17010409">
                <a:moveTo>
                  <a:pt x="17010408" y="0"/>
                </a:moveTo>
                <a:lnTo>
                  <a:pt x="0" y="0"/>
                </a:lnTo>
                <a:lnTo>
                  <a:pt x="0" y="12927911"/>
                </a:lnTo>
                <a:lnTo>
                  <a:pt x="17010408" y="12927911"/>
                </a:lnTo>
                <a:lnTo>
                  <a:pt x="1701040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3" id="3"/>
          <p:cNvGraphicFramePr>
            <a:graphicFrameLocks noGrp="true"/>
          </p:cNvGraphicFramePr>
          <p:nvPr/>
        </p:nvGraphicFramePr>
        <p:xfrm>
          <a:off x="1028700" y="3595642"/>
          <a:ext cx="11118095" cy="5067300"/>
        </p:xfrm>
        <a:graphic>
          <a:graphicData uri="http://schemas.openxmlformats.org/drawingml/2006/table">
            <a:tbl>
              <a:tblPr/>
              <a:tblGrid>
                <a:gridCol w="5848209"/>
                <a:gridCol w="5269886"/>
              </a:tblGrid>
              <a:tr h="2038350">
                <a:tc>
                  <a:txBody>
                    <a:bodyPr anchor="t" rtlCol="false"/>
                    <a:lstStyle/>
                    <a:p>
                      <a:pPr algn="l">
                        <a:lnSpc>
                          <a:spcPts val="7280"/>
                        </a:lnSpc>
                        <a:defRPr/>
                      </a:pPr>
                      <a:r>
                        <a:rPr lang="en-US" sz="5600">
                          <a:solidFill>
                            <a:srgbClr val="FA643F"/>
                          </a:solidFill>
                          <a:latin typeface="Titillium Web Bold"/>
                        </a:rPr>
                        <a:t>01</a:t>
                      </a:r>
                      <a:endParaRPr lang="en-US" sz="1100"/>
                    </a:p>
                    <a:p>
                      <a:pPr>
                        <a:lnSpc>
                          <a:spcPts val="3900"/>
                        </a:lnSpc>
                      </a:pPr>
                      <a:r>
                        <a:rPr lang="en-US" sz="3000">
                          <a:solidFill>
                            <a:srgbClr val="FFFFFF"/>
                          </a:solidFill>
                          <a:latin typeface="Titillium Web Bold"/>
                        </a:rPr>
                        <a:t>Multiple Job Options</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02</a:t>
                      </a:r>
                      <a:endParaRPr lang="en-US" sz="1100"/>
                    </a:p>
                    <a:p>
                      <a:pPr>
                        <a:lnSpc>
                          <a:spcPts val="3900"/>
                        </a:lnSpc>
                      </a:pPr>
                      <a:r>
                        <a:rPr lang="en-US" sz="3000">
                          <a:solidFill>
                            <a:srgbClr val="FFFFFF"/>
                          </a:solidFill>
                          <a:latin typeface="Titillium Web Bold"/>
                        </a:rPr>
                        <a:t>Business Benefits</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3028950">
                <a:tc>
                  <a:txBody>
                    <a:bodyPr anchor="t" rtlCol="false"/>
                    <a:lstStyle/>
                    <a:p>
                      <a:pPr algn="l">
                        <a:lnSpc>
                          <a:spcPts val="7280"/>
                        </a:lnSpc>
                        <a:defRPr/>
                      </a:pPr>
                      <a:r>
                        <a:rPr lang="en-US" sz="5600">
                          <a:solidFill>
                            <a:srgbClr val="FA643F"/>
                          </a:solidFill>
                          <a:latin typeface="Titillium Web Bold"/>
                        </a:rPr>
                        <a:t>03</a:t>
                      </a:r>
                      <a:endParaRPr lang="en-US" sz="1100"/>
                    </a:p>
                    <a:p>
                      <a:pPr>
                        <a:lnSpc>
                          <a:spcPts val="3900"/>
                        </a:lnSpc>
                      </a:pPr>
                      <a:r>
                        <a:rPr lang="en-US" sz="3000">
                          <a:solidFill>
                            <a:srgbClr val="FFFFFF"/>
                          </a:solidFill>
                          <a:latin typeface="Titillium Web Bold"/>
                        </a:rPr>
                        <a:t>Highly Paid Jobs</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04</a:t>
                      </a:r>
                      <a:endParaRPr lang="en-US" sz="1100"/>
                    </a:p>
                    <a:p>
                      <a:pPr>
                        <a:lnSpc>
                          <a:spcPts val="3900"/>
                        </a:lnSpc>
                      </a:pPr>
                      <a:r>
                        <a:rPr lang="en-US" sz="3000">
                          <a:solidFill>
                            <a:srgbClr val="FFFFFF"/>
                          </a:solidFill>
                          <a:latin typeface="Titillium Web Bold"/>
                        </a:rPr>
                        <a:t>Hiring Benefits</a:t>
                      </a:r>
                    </a:p>
                    <a:p>
                      <a:pPr>
                        <a:lnSpc>
                          <a:spcPts val="7280"/>
                        </a:lnSpc>
                      </a:pP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grpSp>
        <p:nvGrpSpPr>
          <p:cNvPr name="Group 4" id="4"/>
          <p:cNvGrpSpPr/>
          <p:nvPr/>
        </p:nvGrpSpPr>
        <p:grpSpPr>
          <a:xfrm rot="0">
            <a:off x="9997695" y="1047750"/>
            <a:ext cx="392597" cy="392597"/>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TextBox 6" id="6"/>
          <p:cNvSpPr txBox="true"/>
          <p:nvPr/>
        </p:nvSpPr>
        <p:spPr>
          <a:xfrm rot="0">
            <a:off x="1028700" y="1085850"/>
            <a:ext cx="9806546" cy="1034424"/>
          </a:xfrm>
          <a:prstGeom prst="rect">
            <a:avLst/>
          </a:prstGeom>
        </p:spPr>
        <p:txBody>
          <a:bodyPr anchor="t" rtlCol="false" tIns="0" lIns="0" bIns="0" rIns="0">
            <a:spAutoFit/>
          </a:bodyPr>
          <a:lstStyle/>
          <a:p>
            <a:pPr>
              <a:lnSpc>
                <a:spcPts val="7920"/>
              </a:lnSpc>
            </a:pPr>
            <a:r>
              <a:rPr lang="en-US" sz="7200">
                <a:solidFill>
                  <a:srgbClr val="FFFFFF"/>
                </a:solidFill>
                <a:latin typeface="Titillium Web Bold"/>
              </a:rPr>
              <a:t>Pros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Freeform 2" id="2"/>
          <p:cNvSpPr/>
          <p:nvPr/>
        </p:nvSpPr>
        <p:spPr>
          <a:xfrm flipH="false" flipV="false" rot="10640153">
            <a:off x="-1342550" y="3154943"/>
            <a:ext cx="10952022" cy="9578041"/>
          </a:xfrm>
          <a:custGeom>
            <a:avLst/>
            <a:gdLst/>
            <a:ahLst/>
            <a:cxnLst/>
            <a:rect r="r" b="b" t="t" l="l"/>
            <a:pathLst>
              <a:path h="9578041" w="10952022">
                <a:moveTo>
                  <a:pt x="0" y="0"/>
                </a:moveTo>
                <a:lnTo>
                  <a:pt x="10952022" y="0"/>
                </a:lnTo>
                <a:lnTo>
                  <a:pt x="10952022" y="9578041"/>
                </a:lnTo>
                <a:lnTo>
                  <a:pt x="0" y="95780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3" id="3"/>
          <p:cNvGraphicFramePr>
            <a:graphicFrameLocks noGrp="true"/>
          </p:cNvGraphicFramePr>
          <p:nvPr/>
        </p:nvGraphicFramePr>
        <p:xfrm>
          <a:off x="9503685" y="1028700"/>
          <a:ext cx="7755615" cy="6774702"/>
        </p:xfrm>
        <a:graphic>
          <a:graphicData uri="http://schemas.openxmlformats.org/drawingml/2006/table">
            <a:tbl>
              <a:tblPr/>
              <a:tblGrid>
                <a:gridCol w="1255354"/>
                <a:gridCol w="6500260"/>
              </a:tblGrid>
              <a:tr h="1611991">
                <a:tc>
                  <a:txBody>
                    <a:bodyPr anchor="t" rtlCol="false"/>
                    <a:lstStyle/>
                    <a:p>
                      <a:pPr algn="l">
                        <a:lnSpc>
                          <a:spcPts val="7840"/>
                        </a:lnSpc>
                        <a:defRPr/>
                      </a:pPr>
                      <a:r>
                        <a:rPr lang="en-US" sz="5600">
                          <a:solidFill>
                            <a:srgbClr val="FA643F"/>
                          </a:solidFill>
                          <a:latin typeface="Titillium Web Bold"/>
                        </a:rPr>
                        <a:t>01</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c>
                  <a:txBody>
                    <a:bodyPr anchor="t" rtlCol="false"/>
                    <a:lstStyle/>
                    <a:p>
                      <a:pPr algn="l">
                        <a:lnSpc>
                          <a:spcPts val="3900"/>
                        </a:lnSpc>
                        <a:defRPr/>
                      </a:pPr>
                      <a:r>
                        <a:rPr lang="en-US" sz="3000">
                          <a:solidFill>
                            <a:srgbClr val="FFFFFF"/>
                          </a:solidFill>
                          <a:latin typeface="Titillium Web"/>
                        </a:rPr>
                        <a:t>HR: What motivates you to do a good job?</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621530">
                <a:tc>
                  <a:txBody>
                    <a:bodyPr anchor="t" rtlCol="false"/>
                    <a:lstStyle/>
                    <a:p>
                      <a:pPr algn="l">
                        <a:lnSpc>
                          <a:spcPts val="7840"/>
                        </a:lnSpc>
                        <a:defRPr/>
                      </a:pPr>
                      <a:r>
                        <a:rPr lang="en-US" sz="5600">
                          <a:solidFill>
                            <a:srgbClr val="FA643F"/>
                          </a:solidFill>
                          <a:latin typeface="Titillium Web Bold"/>
                        </a:rPr>
                        <a:t>02</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c>
                  <a:txBody>
                    <a:bodyPr anchor="t" rtlCol="false"/>
                    <a:lstStyle/>
                    <a:p>
                      <a:pPr algn="l">
                        <a:lnSpc>
                          <a:spcPts val="3900"/>
                        </a:lnSpc>
                        <a:defRPr/>
                      </a:pPr>
                      <a:r>
                        <a:rPr lang="en-US" sz="3000">
                          <a:solidFill>
                            <a:srgbClr val="FFFFFF"/>
                          </a:solidFill>
                          <a:latin typeface="Titillium Web"/>
                        </a:rPr>
                        <a:t>Technical: Why Data Analysis?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919651">
                <a:tc>
                  <a:txBody>
                    <a:bodyPr anchor="t" rtlCol="false"/>
                    <a:lstStyle/>
                    <a:p>
                      <a:pPr algn="l">
                        <a:lnSpc>
                          <a:spcPts val="7840"/>
                        </a:lnSpc>
                        <a:defRPr/>
                      </a:pPr>
                      <a:r>
                        <a:rPr lang="en-US" sz="5600">
                          <a:solidFill>
                            <a:srgbClr val="FA643F"/>
                          </a:solidFill>
                          <a:latin typeface="Titillium Web Bold"/>
                        </a:rPr>
                        <a:t>03</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c>
                  <a:txBody>
                    <a:bodyPr anchor="t" rtlCol="false"/>
                    <a:lstStyle/>
                    <a:p>
                      <a:pPr algn="l">
                        <a:lnSpc>
                          <a:spcPts val="3900"/>
                        </a:lnSpc>
                        <a:defRPr/>
                      </a:pPr>
                      <a:r>
                        <a:rPr lang="en-US" sz="3000">
                          <a:solidFill>
                            <a:srgbClr val="FFFFFF"/>
                          </a:solidFill>
                          <a:latin typeface="Titillium Web"/>
                        </a:rPr>
                        <a:t>Technical: Why Data Science?</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621530">
                <a:tc>
                  <a:txBody>
                    <a:bodyPr anchor="t" rtlCol="false"/>
                    <a:lstStyle/>
                    <a:p>
                      <a:pPr algn="l">
                        <a:lnSpc>
                          <a:spcPts val="7840"/>
                        </a:lnSpc>
                        <a:defRPr/>
                      </a:pPr>
                      <a:r>
                        <a:rPr lang="en-US" sz="5600">
                          <a:solidFill>
                            <a:srgbClr val="FA643F"/>
                          </a:solidFill>
                          <a:latin typeface="Titillium Web Bold"/>
                        </a:rPr>
                        <a:t>04</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c>
                  <a:txBody>
                    <a:bodyPr anchor="t" rtlCol="false"/>
                    <a:lstStyle/>
                    <a:p>
                      <a:pPr algn="l">
                        <a:lnSpc>
                          <a:spcPts val="3900"/>
                        </a:lnSpc>
                        <a:defRPr/>
                      </a:pPr>
                      <a:r>
                        <a:rPr lang="en-US" sz="3000">
                          <a:solidFill>
                            <a:srgbClr val="FFFFFF"/>
                          </a:solidFill>
                          <a:latin typeface="Titillium Web"/>
                        </a:rPr>
                        <a:t>Conclusion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bl>
          </a:graphicData>
        </a:graphic>
      </p:graphicFrame>
      <p:grpSp>
        <p:nvGrpSpPr>
          <p:cNvPr name="Group 4" id="4"/>
          <p:cNvGrpSpPr/>
          <p:nvPr/>
        </p:nvGrpSpPr>
        <p:grpSpPr>
          <a:xfrm rot="0">
            <a:off x="1028700" y="919104"/>
            <a:ext cx="7890851" cy="2278914"/>
            <a:chOff x="0" y="0"/>
            <a:chExt cx="10521134" cy="3038552"/>
          </a:xfrm>
        </p:grpSpPr>
        <p:sp>
          <p:nvSpPr>
            <p:cNvPr name="TextBox 5" id="5"/>
            <p:cNvSpPr txBox="true"/>
            <p:nvPr/>
          </p:nvSpPr>
          <p:spPr>
            <a:xfrm rot="0">
              <a:off x="0" y="95250"/>
              <a:ext cx="10521134" cy="2011257"/>
            </a:xfrm>
            <a:prstGeom prst="rect">
              <a:avLst/>
            </a:prstGeom>
          </p:spPr>
          <p:txBody>
            <a:bodyPr anchor="t" rtlCol="false" tIns="0" lIns="0" bIns="0" rIns="0">
              <a:spAutoFit/>
            </a:bodyPr>
            <a:lstStyle/>
            <a:p>
              <a:pPr>
                <a:lnSpc>
                  <a:spcPts val="11440"/>
                </a:lnSpc>
              </a:pPr>
              <a:r>
                <a:rPr lang="en-US" sz="10400">
                  <a:solidFill>
                    <a:srgbClr val="FFFFFF"/>
                  </a:solidFill>
                  <a:latin typeface="Titillium Web Bold"/>
                </a:rPr>
                <a:t>Checklist</a:t>
              </a:r>
            </a:p>
          </p:txBody>
        </p:sp>
        <p:sp>
          <p:nvSpPr>
            <p:cNvPr name="TextBox 6" id="6"/>
            <p:cNvSpPr txBox="true"/>
            <p:nvPr/>
          </p:nvSpPr>
          <p:spPr>
            <a:xfrm rot="0">
              <a:off x="0" y="2400378"/>
              <a:ext cx="10521134" cy="638175"/>
            </a:xfrm>
            <a:prstGeom prst="rect">
              <a:avLst/>
            </a:prstGeom>
          </p:spPr>
          <p:txBody>
            <a:bodyPr anchor="t" rtlCol="false" tIns="0" lIns="0" bIns="0" rIns="0">
              <a:spAutoFit/>
            </a:bodyPr>
            <a:lstStyle/>
            <a:p>
              <a:pPr>
                <a:lnSpc>
                  <a:spcPts val="3900"/>
                </a:lnSpc>
              </a:pPr>
              <a:r>
                <a:rPr lang="en-US" sz="3000">
                  <a:solidFill>
                    <a:srgbClr val="FFFFFF"/>
                  </a:solidFill>
                  <a:latin typeface="Titillium Web"/>
                </a:rPr>
                <a:t>What we'll cover in this session</a:t>
              </a: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Freeform 2" id="2"/>
          <p:cNvSpPr/>
          <p:nvPr/>
        </p:nvSpPr>
        <p:spPr>
          <a:xfrm flipH="true" flipV="false" rot="-7361222">
            <a:off x="8754096" y="-4985654"/>
            <a:ext cx="17010409" cy="12927911"/>
          </a:xfrm>
          <a:custGeom>
            <a:avLst/>
            <a:gdLst/>
            <a:ahLst/>
            <a:cxnLst/>
            <a:rect r="r" b="b" t="t" l="l"/>
            <a:pathLst>
              <a:path h="12927911" w="17010409">
                <a:moveTo>
                  <a:pt x="17010408" y="0"/>
                </a:moveTo>
                <a:lnTo>
                  <a:pt x="0" y="0"/>
                </a:lnTo>
                <a:lnTo>
                  <a:pt x="0" y="12927911"/>
                </a:lnTo>
                <a:lnTo>
                  <a:pt x="17010408" y="12927911"/>
                </a:lnTo>
                <a:lnTo>
                  <a:pt x="1701040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3" id="3"/>
          <p:cNvGraphicFramePr>
            <a:graphicFrameLocks noGrp="true"/>
          </p:cNvGraphicFramePr>
          <p:nvPr/>
        </p:nvGraphicFramePr>
        <p:xfrm>
          <a:off x="1028700" y="4435398"/>
          <a:ext cx="11118095" cy="3028950"/>
        </p:xfrm>
        <a:graphic>
          <a:graphicData uri="http://schemas.openxmlformats.org/drawingml/2006/table">
            <a:tbl>
              <a:tblPr/>
              <a:tblGrid>
                <a:gridCol w="3967600"/>
                <a:gridCol w="3575248"/>
                <a:gridCol w="3575248"/>
              </a:tblGrid>
              <a:tr h="3028950">
                <a:tc>
                  <a:txBody>
                    <a:bodyPr anchor="t" rtlCol="false"/>
                    <a:lstStyle/>
                    <a:p>
                      <a:pPr algn="l">
                        <a:lnSpc>
                          <a:spcPts val="7280"/>
                        </a:lnSpc>
                        <a:defRPr/>
                      </a:pPr>
                      <a:r>
                        <a:rPr lang="en-US" sz="5600">
                          <a:solidFill>
                            <a:srgbClr val="FA643F"/>
                          </a:solidFill>
                          <a:latin typeface="Titillium Web Bold"/>
                        </a:rPr>
                        <a:t>01</a:t>
                      </a:r>
                      <a:endParaRPr lang="en-US" sz="1100"/>
                    </a:p>
                    <a:p>
                      <a:pPr>
                        <a:lnSpc>
                          <a:spcPts val="3900"/>
                        </a:lnSpc>
                      </a:pPr>
                      <a:r>
                        <a:rPr lang="en-US" sz="3000">
                          <a:solidFill>
                            <a:srgbClr val="FFFFFF"/>
                          </a:solidFill>
                          <a:latin typeface="Titillium Web Bold"/>
                        </a:rPr>
                        <a:t>Data Privacy</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02</a:t>
                      </a:r>
                      <a:endParaRPr lang="en-US" sz="1100"/>
                    </a:p>
                    <a:p>
                      <a:pPr>
                        <a:lnSpc>
                          <a:spcPts val="3900"/>
                        </a:lnSpc>
                      </a:pPr>
                      <a:r>
                        <a:rPr lang="en-US" sz="3000">
                          <a:solidFill>
                            <a:srgbClr val="FFFFFF"/>
                          </a:solidFill>
                          <a:latin typeface="Titillium Web Bold"/>
                        </a:rPr>
                        <a:t>Cost</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03</a:t>
                      </a:r>
                      <a:endParaRPr lang="en-US" sz="1100"/>
                    </a:p>
                    <a:p>
                      <a:pPr>
                        <a:lnSpc>
                          <a:spcPts val="3900"/>
                        </a:lnSpc>
                      </a:pPr>
                      <a:r>
                        <a:rPr lang="en-US" sz="3000">
                          <a:solidFill>
                            <a:srgbClr val="FFFFFF"/>
                          </a:solidFill>
                          <a:latin typeface="Titillium Web Bold"/>
                        </a:rPr>
                        <a:t>Complexity</a:t>
                      </a:r>
                    </a:p>
                    <a:p>
                      <a:pPr>
                        <a:lnSpc>
                          <a:spcPts val="7280"/>
                        </a:lnSpc>
                      </a:pP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grpSp>
        <p:nvGrpSpPr>
          <p:cNvPr name="Group 4" id="4"/>
          <p:cNvGrpSpPr/>
          <p:nvPr/>
        </p:nvGrpSpPr>
        <p:grpSpPr>
          <a:xfrm rot="0">
            <a:off x="9997695" y="1047750"/>
            <a:ext cx="392597" cy="392597"/>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TextBox 6" id="6"/>
          <p:cNvSpPr txBox="true"/>
          <p:nvPr/>
        </p:nvSpPr>
        <p:spPr>
          <a:xfrm rot="0">
            <a:off x="1028700" y="1085850"/>
            <a:ext cx="9806546" cy="1034424"/>
          </a:xfrm>
          <a:prstGeom prst="rect">
            <a:avLst/>
          </a:prstGeom>
        </p:spPr>
        <p:txBody>
          <a:bodyPr anchor="t" rtlCol="false" tIns="0" lIns="0" bIns="0" rIns="0">
            <a:spAutoFit/>
          </a:bodyPr>
          <a:lstStyle/>
          <a:p>
            <a:pPr>
              <a:lnSpc>
                <a:spcPts val="7920"/>
              </a:lnSpc>
            </a:pPr>
            <a:r>
              <a:rPr lang="en-US" sz="7200">
                <a:solidFill>
                  <a:srgbClr val="FFFFFF"/>
                </a:solidFill>
                <a:latin typeface="Titillium Web Bold"/>
              </a:rPr>
              <a:t>Cons</a:t>
            </a:r>
          </a:p>
        </p:txBody>
      </p:sp>
    </p:spTree>
  </p:cSld>
  <p:clrMapOvr>
    <a:masterClrMapping/>
  </p:clrMapOvr>
</p:sld>
</file>

<file path=ppt/slides/slide21.xml><?xml version="1.0" encoding="utf-8"?>
<p:sld xmlns:p="http://schemas.openxmlformats.org/presentationml/2006/main" xmlns:a="http://schemas.openxmlformats.org/drawingml/2006/main">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1104900"/>
            <a:ext cx="8455245" cy="1077596"/>
          </a:xfrm>
          <a:prstGeom prst="rect">
            <a:avLst/>
          </a:prstGeom>
        </p:spPr>
        <p:txBody>
          <a:bodyPr anchor="t" rtlCol="false" tIns="0" lIns="0" bIns="0" rIns="0">
            <a:spAutoFit/>
          </a:bodyPr>
          <a:lstStyle/>
          <a:p>
            <a:pPr>
              <a:lnSpc>
                <a:spcPts val="8360"/>
              </a:lnSpc>
            </a:pPr>
            <a:r>
              <a:rPr lang="en-US" sz="7600">
                <a:solidFill>
                  <a:srgbClr val="FFFFFF"/>
                </a:solidFill>
                <a:latin typeface="Titillium Web Bold"/>
              </a:rPr>
              <a:t>Conclusion</a:t>
            </a:r>
          </a:p>
        </p:txBody>
      </p:sp>
      <p:graphicFrame>
        <p:nvGraphicFramePr>
          <p:cNvPr name="Table 3" id="3"/>
          <p:cNvGraphicFramePr>
            <a:graphicFrameLocks noGrp="true"/>
          </p:cNvGraphicFramePr>
          <p:nvPr/>
        </p:nvGraphicFramePr>
        <p:xfrm>
          <a:off x="1028700" y="2732274"/>
          <a:ext cx="16230600" cy="4501052"/>
        </p:xfrm>
        <a:graphic>
          <a:graphicData uri="http://schemas.openxmlformats.org/drawingml/2006/table">
            <a:tbl>
              <a:tblPr/>
              <a:tblGrid>
                <a:gridCol w="16230600"/>
              </a:tblGrid>
              <a:tr h="2250526">
                <a:tc>
                  <a:txBody>
                    <a:bodyPr anchor="t" rtlCol="false"/>
                    <a:lstStyle/>
                    <a:p>
                      <a:pPr algn="l">
                        <a:lnSpc>
                          <a:spcPts val="3899"/>
                        </a:lnSpc>
                        <a:defRPr/>
                      </a:pPr>
                      <a:r>
                        <a:rPr lang="en-US" sz="2999">
                          <a:solidFill>
                            <a:srgbClr val="FFFFFF"/>
                          </a:solidFill>
                          <a:latin typeface="Titillium Web"/>
                        </a:rPr>
                        <a:t>A good job is not just about the financial reward; it's about aligning with the company’s vision and values, feeling a sense of accomplishment and knowing that one's hard work contributed to a larger purpose.</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2250526">
                <a:tc>
                  <a:txBody>
                    <a:bodyPr anchor="t" rtlCol="false"/>
                    <a:lstStyle/>
                    <a:p>
                      <a:pPr algn="l">
                        <a:lnSpc>
                          <a:spcPts val="3899"/>
                        </a:lnSpc>
                        <a:defRPr/>
                      </a:pPr>
                      <a:r>
                        <a:rPr lang="en-US" sz="2999">
                          <a:solidFill>
                            <a:srgbClr val="FFFFFF"/>
                          </a:solidFill>
                          <a:latin typeface="Titillium Web"/>
                        </a:rPr>
                        <a:t>Ultimately, staying motivated at work is about finding meaning in what you do and understanding how your role fits into the broader picture of the organization’s goals.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bl>
          </a:graphicData>
        </a:graphic>
      </p:graphicFrame>
    </p:spTree>
  </p:cSld>
  <p:clrMapOvr>
    <a:masterClrMapping/>
  </p:clrMapOvr>
</p:sld>
</file>

<file path=ppt/slides/slide22.xml><?xml version="1.0" encoding="utf-8"?>
<p:sld xmlns:p="http://schemas.openxmlformats.org/presentationml/2006/main" xmlns:a="http://schemas.openxmlformats.org/drawingml/2006/main">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1104900"/>
            <a:ext cx="8455245" cy="1077596"/>
          </a:xfrm>
          <a:prstGeom prst="rect">
            <a:avLst/>
          </a:prstGeom>
        </p:spPr>
        <p:txBody>
          <a:bodyPr anchor="t" rtlCol="false" tIns="0" lIns="0" bIns="0" rIns="0">
            <a:spAutoFit/>
          </a:bodyPr>
          <a:lstStyle/>
          <a:p>
            <a:pPr>
              <a:lnSpc>
                <a:spcPts val="8360"/>
              </a:lnSpc>
            </a:pPr>
            <a:r>
              <a:rPr lang="en-US" sz="7600">
                <a:solidFill>
                  <a:srgbClr val="FFFFFF"/>
                </a:solidFill>
                <a:latin typeface="Titillium Web Bold"/>
              </a:rPr>
              <a:t>Conclusion</a:t>
            </a:r>
          </a:p>
        </p:txBody>
      </p:sp>
      <p:graphicFrame>
        <p:nvGraphicFramePr>
          <p:cNvPr name="Table 3" id="3"/>
          <p:cNvGraphicFramePr>
            <a:graphicFrameLocks noGrp="true"/>
          </p:cNvGraphicFramePr>
          <p:nvPr/>
        </p:nvGraphicFramePr>
        <p:xfrm>
          <a:off x="1028700" y="2732274"/>
          <a:ext cx="16230600" cy="6083782"/>
        </p:xfrm>
        <a:graphic>
          <a:graphicData uri="http://schemas.openxmlformats.org/drawingml/2006/table">
            <a:tbl>
              <a:tblPr/>
              <a:tblGrid>
                <a:gridCol w="16230600"/>
              </a:tblGrid>
              <a:tr h="1538342">
                <a:tc>
                  <a:txBody>
                    <a:bodyPr anchor="t" rtlCol="false"/>
                    <a:lstStyle/>
                    <a:p>
                      <a:pPr algn="l">
                        <a:lnSpc>
                          <a:spcPts val="3899"/>
                        </a:lnSpc>
                        <a:defRPr/>
                      </a:pPr>
                      <a:r>
                        <a:rPr lang="en-US" sz="2999">
                          <a:solidFill>
                            <a:srgbClr val="FFFFFF"/>
                          </a:solidFill>
                          <a:latin typeface="Titillium Web"/>
                        </a:rPr>
                        <a:t>Data science and data analysis are integral parts of the modern analytical landscape, each playing a distinct role in extracting insights from data.</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538342">
                <a:tc>
                  <a:txBody>
                    <a:bodyPr anchor="t" rtlCol="false"/>
                    <a:lstStyle/>
                    <a:p>
                      <a:pPr algn="l">
                        <a:lnSpc>
                          <a:spcPts val="3899"/>
                        </a:lnSpc>
                        <a:defRPr/>
                      </a:pPr>
                      <a:r>
                        <a:rPr lang="en-US" sz="2999">
                          <a:solidFill>
                            <a:srgbClr val="FFFFFF"/>
                          </a:solidFill>
                          <a:latin typeface="Titillium Web"/>
                        </a:rPr>
                        <a:t>Data science is an evolving discipline that combines statistical methods, machine learning, and data analysis techniques to create predictive models and algorithms.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538342">
                <a:tc>
                  <a:txBody>
                    <a:bodyPr anchor="t" rtlCol="false"/>
                    <a:lstStyle/>
                    <a:p>
                      <a:pPr algn="l">
                        <a:lnSpc>
                          <a:spcPts val="3899"/>
                        </a:lnSpc>
                        <a:defRPr/>
                      </a:pPr>
                      <a:r>
                        <a:rPr lang="en-US" sz="2999">
                          <a:solidFill>
                            <a:srgbClr val="FFFFFF"/>
                          </a:solidFill>
                          <a:latin typeface="Titillium Web"/>
                        </a:rPr>
                        <a:t>Data analysis, on the other hand, focuses more on processing and interpreting data to uncover trends and inform decision-making. It’s about turning raw data into actionable insights. </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468756">
                <a:tc>
                  <a:txBody>
                    <a:bodyPr anchor="t" rtlCol="false"/>
                    <a:lstStyle/>
                    <a:p>
                      <a:pPr algn="l">
                        <a:lnSpc>
                          <a:spcPts val="3899"/>
                        </a:lnSpc>
                        <a:defRPr/>
                      </a:pPr>
                      <a:r>
                        <a:rPr lang="en-US" sz="2999">
                          <a:solidFill>
                            <a:srgbClr val="FFFFFF"/>
                          </a:solidFill>
                          <a:latin typeface="Titillium Web"/>
                        </a:rPr>
                        <a:t>Both fields are crucial for organizations to harness the power of data and make informed decisions.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bl>
          </a:graphicData>
        </a:graphic>
      </p:graphicFrame>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Freeform 2" id="2"/>
          <p:cNvSpPr/>
          <p:nvPr/>
        </p:nvSpPr>
        <p:spPr>
          <a:xfrm flipH="false" flipV="false" rot="-685793">
            <a:off x="-2972255" y="-42495"/>
            <a:ext cx="15089179" cy="13635131"/>
          </a:xfrm>
          <a:custGeom>
            <a:avLst/>
            <a:gdLst/>
            <a:ahLst/>
            <a:cxnLst/>
            <a:rect r="r" b="b" t="t" l="l"/>
            <a:pathLst>
              <a:path h="13635131" w="15089179">
                <a:moveTo>
                  <a:pt x="0" y="0"/>
                </a:moveTo>
                <a:lnTo>
                  <a:pt x="15089180" y="0"/>
                </a:lnTo>
                <a:lnTo>
                  <a:pt x="15089180" y="13635131"/>
                </a:lnTo>
                <a:lnTo>
                  <a:pt x="0" y="1363513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9377356" y="4351734"/>
            <a:ext cx="7881944" cy="1583531"/>
          </a:xfrm>
          <a:prstGeom prst="rect">
            <a:avLst/>
          </a:prstGeom>
        </p:spPr>
        <p:txBody>
          <a:bodyPr anchor="t" rtlCol="false" tIns="0" lIns="0" bIns="0" rIns="0">
            <a:spAutoFit/>
          </a:bodyPr>
          <a:lstStyle/>
          <a:p>
            <a:pPr>
              <a:lnSpc>
                <a:spcPts val="12480"/>
              </a:lnSpc>
            </a:pPr>
            <a:r>
              <a:rPr lang="en-US" sz="10400">
                <a:solidFill>
                  <a:srgbClr val="FFFFFF"/>
                </a:solidFill>
                <a:latin typeface="Titillium Web Bold"/>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9537" t="-125263" r="-60884" b="-77708"/>
            </a:stretch>
          </a:blipFill>
        </p:spPr>
      </p:sp>
      <p:sp>
        <p:nvSpPr>
          <p:cNvPr name="Freeform 3" id="3"/>
          <p:cNvSpPr/>
          <p:nvPr/>
        </p:nvSpPr>
        <p:spPr>
          <a:xfrm flipH="false" flipV="false" rot="0">
            <a:off x="-3276055" y="3054843"/>
            <a:ext cx="15265779" cy="12406915"/>
          </a:xfrm>
          <a:custGeom>
            <a:avLst/>
            <a:gdLst/>
            <a:ahLst/>
            <a:cxnLst/>
            <a:rect r="r" b="b" t="t" l="l"/>
            <a:pathLst>
              <a:path h="12406915" w="15265779">
                <a:moveTo>
                  <a:pt x="0" y="0"/>
                </a:moveTo>
                <a:lnTo>
                  <a:pt x="15265779" y="0"/>
                </a:lnTo>
                <a:lnTo>
                  <a:pt x="15265779" y="12406914"/>
                </a:lnTo>
                <a:lnTo>
                  <a:pt x="0" y="124069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3497569" y="2364987"/>
            <a:ext cx="11292862" cy="5557025"/>
            <a:chOff x="0" y="0"/>
            <a:chExt cx="15057150" cy="7409367"/>
          </a:xfrm>
        </p:grpSpPr>
        <p:sp>
          <p:nvSpPr>
            <p:cNvPr name="TextBox 5" id="5"/>
            <p:cNvSpPr txBox="true"/>
            <p:nvPr/>
          </p:nvSpPr>
          <p:spPr>
            <a:xfrm rot="0">
              <a:off x="0" y="0"/>
              <a:ext cx="15057150" cy="6324600"/>
            </a:xfrm>
            <a:prstGeom prst="rect">
              <a:avLst/>
            </a:prstGeom>
          </p:spPr>
          <p:txBody>
            <a:bodyPr anchor="t" rtlCol="false" tIns="0" lIns="0" bIns="0" rIns="0">
              <a:spAutoFit/>
            </a:bodyPr>
            <a:lstStyle/>
            <a:p>
              <a:pPr algn="ctr">
                <a:lnSpc>
                  <a:spcPts val="12480"/>
                </a:lnSpc>
              </a:pPr>
              <a:r>
                <a:rPr lang="en-US" sz="10400">
                  <a:solidFill>
                    <a:srgbClr val="FFFFFF"/>
                  </a:solidFill>
                  <a:latin typeface="Titillium Web Bold"/>
                </a:rPr>
                <a:t>What motivates you to do a good job?</a:t>
              </a:r>
            </a:p>
          </p:txBody>
        </p:sp>
        <p:sp>
          <p:nvSpPr>
            <p:cNvPr name="TextBox 6" id="6"/>
            <p:cNvSpPr txBox="true"/>
            <p:nvPr/>
          </p:nvSpPr>
          <p:spPr>
            <a:xfrm rot="0">
              <a:off x="0" y="6790242"/>
              <a:ext cx="15057150" cy="619125"/>
            </a:xfrm>
            <a:prstGeom prst="rect">
              <a:avLst/>
            </a:prstGeom>
          </p:spPr>
          <p:txBody>
            <a:bodyPr anchor="t" rtlCol="false" tIns="0" lIns="0" bIns="0" rIns="0">
              <a:spAutoFit/>
            </a:bodyPr>
            <a:lstStyle/>
            <a:p>
              <a:pPr algn="ctr">
                <a:lnSpc>
                  <a:spcPts val="3600"/>
                </a:lnSpc>
              </a:pPr>
              <a:r>
                <a:rPr lang="en-US" sz="3000">
                  <a:solidFill>
                    <a:srgbClr val="FFFFFF"/>
                  </a:solidFill>
                  <a:latin typeface="Titillium Web"/>
                </a:rPr>
                <a:t>HR Question</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1085850"/>
            <a:ext cx="7890851" cy="2034549"/>
          </a:xfrm>
          <a:prstGeom prst="rect">
            <a:avLst/>
          </a:prstGeom>
        </p:spPr>
        <p:txBody>
          <a:bodyPr anchor="t" rtlCol="false" tIns="0" lIns="0" bIns="0" rIns="0">
            <a:spAutoFit/>
          </a:bodyPr>
          <a:lstStyle/>
          <a:p>
            <a:pPr>
              <a:lnSpc>
                <a:spcPts val="7920"/>
              </a:lnSpc>
            </a:pPr>
            <a:r>
              <a:rPr lang="en-US" sz="7200">
                <a:solidFill>
                  <a:srgbClr val="FFFFFF"/>
                </a:solidFill>
                <a:latin typeface="Titillium Web Bold"/>
              </a:rPr>
              <a:t>Importance of this question</a:t>
            </a:r>
          </a:p>
        </p:txBody>
      </p:sp>
      <p:sp>
        <p:nvSpPr>
          <p:cNvPr name="Freeform 3" id="3"/>
          <p:cNvSpPr/>
          <p:nvPr/>
        </p:nvSpPr>
        <p:spPr>
          <a:xfrm flipH="false" flipV="false" rot="0">
            <a:off x="8919551" y="-2765085"/>
            <a:ext cx="10796220" cy="6654397"/>
          </a:xfrm>
          <a:custGeom>
            <a:avLst/>
            <a:gdLst/>
            <a:ahLst/>
            <a:cxnLst/>
            <a:rect r="r" b="b" t="t" l="l"/>
            <a:pathLst>
              <a:path h="6654397" w="10796220">
                <a:moveTo>
                  <a:pt x="0" y="0"/>
                </a:moveTo>
                <a:lnTo>
                  <a:pt x="10796219" y="0"/>
                </a:lnTo>
                <a:lnTo>
                  <a:pt x="10796219" y="6654398"/>
                </a:lnTo>
                <a:lnTo>
                  <a:pt x="0" y="665439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4" id="4"/>
          <p:cNvGraphicFramePr>
            <a:graphicFrameLocks noGrp="true"/>
          </p:cNvGraphicFramePr>
          <p:nvPr/>
        </p:nvGraphicFramePr>
        <p:xfrm>
          <a:off x="1028700" y="3887251"/>
          <a:ext cx="15357712" cy="2066925"/>
        </p:xfrm>
        <a:graphic>
          <a:graphicData uri="http://schemas.openxmlformats.org/drawingml/2006/table">
            <a:tbl>
              <a:tblPr/>
              <a:tblGrid>
                <a:gridCol w="3839428"/>
                <a:gridCol w="3839428"/>
                <a:gridCol w="3839428"/>
                <a:gridCol w="3839428"/>
              </a:tblGrid>
              <a:tr h="2066925">
                <a:tc>
                  <a:txBody>
                    <a:bodyPr anchor="t" rtlCol="false"/>
                    <a:lstStyle/>
                    <a:p>
                      <a:pPr algn="l">
                        <a:lnSpc>
                          <a:spcPts val="4029"/>
                        </a:lnSpc>
                        <a:defRPr/>
                      </a:pPr>
                      <a:r>
                        <a:rPr lang="en-US" sz="3099">
                          <a:solidFill>
                            <a:srgbClr val="FFFFFF"/>
                          </a:solidFill>
                          <a:latin typeface="Titillium Web Semi-Bold"/>
                        </a:rPr>
                        <a:t>Understanding Work Ethic</a:t>
                      </a:r>
                      <a:endParaRPr lang="en-US" sz="1100"/>
                    </a:p>
                    <a:p>
                      <a:pPr>
                        <a:lnSpc>
                          <a:spcPts val="4029"/>
                        </a:lnSpc>
                      </a:pP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029"/>
                        </a:lnSpc>
                        <a:defRPr/>
                      </a:pPr>
                      <a:r>
                        <a:rPr lang="en-US" sz="3099">
                          <a:solidFill>
                            <a:srgbClr val="FFFFFF"/>
                          </a:solidFill>
                          <a:latin typeface="Titillium Web Semi-Bold"/>
                        </a:rPr>
                        <a:t>Performance Predictability</a:t>
                      </a:r>
                      <a:endParaRPr lang="en-US" sz="1100"/>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029"/>
                        </a:lnSpc>
                        <a:defRPr/>
                      </a:pPr>
                      <a:r>
                        <a:rPr lang="en-US" sz="3099">
                          <a:solidFill>
                            <a:srgbClr val="FFFFFF"/>
                          </a:solidFill>
                          <a:latin typeface="Titillium Web Semi-Bold"/>
                        </a:rPr>
                        <a:t>Retention and Engagement</a:t>
                      </a:r>
                      <a:endParaRPr lang="en-US" sz="1100"/>
                    </a:p>
                  </a:txBody>
                  <a:tcPr marL="190500" marR="190500" marT="190500" marB="190500" anchor="t">
                    <a:lnL cmpd="sng" algn="ctr" cap="flat" w="19050">
                      <a:solidFill>
                        <a:srgbClr val="6D2B1A"/>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4029"/>
                        </a:lnSpc>
                        <a:defRPr/>
                      </a:pPr>
                      <a:r>
                        <a:rPr lang="en-US" sz="3099">
                          <a:solidFill>
                            <a:srgbClr val="FFFFFF"/>
                          </a:solidFill>
                          <a:latin typeface="Titillium Web Semi-Bold"/>
                        </a:rPr>
                        <a:t>Potential for Growth</a:t>
                      </a:r>
                      <a:endParaRPr lang="en-US" sz="1100"/>
                    </a:p>
                  </a:txBody>
                  <a:tcPr marL="190500" marR="190500" marT="190500" marB="190500" anchor="t">
                    <a:lnL cmpd="sng" algn="ctr" cap="flat" w="19050">
                      <a:solidFill>
                        <a:srgbClr val="6D2B1A"/>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sp>
        <p:nvSpPr>
          <p:cNvPr name="TextBox 5" id="5"/>
          <p:cNvSpPr txBox="true"/>
          <p:nvPr/>
        </p:nvSpPr>
        <p:spPr>
          <a:xfrm rot="0">
            <a:off x="1028700" y="6927887"/>
            <a:ext cx="15357712" cy="1998980"/>
          </a:xfrm>
          <a:prstGeom prst="rect">
            <a:avLst/>
          </a:prstGeom>
        </p:spPr>
        <p:txBody>
          <a:bodyPr anchor="t" rtlCol="false" tIns="0" lIns="0" bIns="0" rIns="0">
            <a:spAutoFit/>
          </a:bodyPr>
          <a:lstStyle/>
          <a:p>
            <a:pPr>
              <a:lnSpc>
                <a:spcPts val="4030"/>
              </a:lnSpc>
            </a:pPr>
            <a:r>
              <a:rPr lang="en-US" sz="3100">
                <a:solidFill>
                  <a:srgbClr val="FFFFFF"/>
                </a:solidFill>
                <a:latin typeface="Titillium Web Semi-Bold"/>
              </a:rPr>
              <a:t>Overall, discussing what motivates you to do a good job allows employers to gain a deeper understanding of your character, work style, and potential fit within their organization. It's an opportunity to showcase your enthusiasm, commitment, and alignment with the company's goals and values</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1104900"/>
            <a:ext cx="5201188" cy="7826375"/>
          </a:xfrm>
          <a:prstGeom prst="rect">
            <a:avLst/>
          </a:prstGeom>
        </p:spPr>
        <p:txBody>
          <a:bodyPr anchor="t" rtlCol="false" tIns="0" lIns="0" bIns="0" rIns="0">
            <a:spAutoFit/>
          </a:bodyPr>
          <a:lstStyle/>
          <a:p>
            <a:pPr>
              <a:lnSpc>
                <a:spcPts val="8800"/>
              </a:lnSpc>
            </a:pPr>
            <a:r>
              <a:rPr lang="en-US" sz="8000">
                <a:solidFill>
                  <a:srgbClr val="FFFFFF"/>
                </a:solidFill>
                <a:latin typeface="Titillium Web Bold"/>
              </a:rPr>
              <a:t>How you can put together a great answer to this question:</a:t>
            </a:r>
          </a:p>
        </p:txBody>
      </p:sp>
      <p:graphicFrame>
        <p:nvGraphicFramePr>
          <p:cNvPr name="Table 3" id="3"/>
          <p:cNvGraphicFramePr>
            <a:graphicFrameLocks noGrp="true"/>
          </p:cNvGraphicFramePr>
          <p:nvPr/>
        </p:nvGraphicFramePr>
        <p:xfrm>
          <a:off x="7501520" y="1028700"/>
          <a:ext cx="9757780" cy="5882111"/>
        </p:xfrm>
        <a:graphic>
          <a:graphicData uri="http://schemas.openxmlformats.org/drawingml/2006/table">
            <a:tbl>
              <a:tblPr/>
              <a:tblGrid>
                <a:gridCol w="9757780"/>
              </a:tblGrid>
              <a:tr h="1660038">
                <a:tc>
                  <a:txBody>
                    <a:bodyPr anchor="t" rtlCol="false"/>
                    <a:lstStyle/>
                    <a:p>
                      <a:pPr algn="l">
                        <a:lnSpc>
                          <a:spcPts val="4289"/>
                        </a:lnSpc>
                        <a:defRPr/>
                      </a:pPr>
                      <a:r>
                        <a:rPr lang="en-US" sz="3299">
                          <a:solidFill>
                            <a:srgbClr val="FFFFFF"/>
                          </a:solidFill>
                          <a:latin typeface="Titillium Web"/>
                        </a:rPr>
                        <a:t>Reflect on your past experiences to figure out what motivates you.</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669579">
                <a:tc>
                  <a:txBody>
                    <a:bodyPr anchor="t" rtlCol="false"/>
                    <a:lstStyle/>
                    <a:p>
                      <a:pPr algn="l">
                        <a:lnSpc>
                          <a:spcPts val="4289"/>
                        </a:lnSpc>
                        <a:defRPr/>
                      </a:pPr>
                      <a:r>
                        <a:rPr lang="en-US" sz="3299">
                          <a:solidFill>
                            <a:srgbClr val="FFFFFF"/>
                          </a:solidFill>
                          <a:latin typeface="Titillium Web"/>
                        </a:rPr>
                        <a:t>Make sure your motivation is relevant and aligned with the position.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426721">
                <a:tc>
                  <a:txBody>
                    <a:bodyPr anchor="t" rtlCol="false"/>
                    <a:lstStyle/>
                    <a:p>
                      <a:pPr algn="l">
                        <a:lnSpc>
                          <a:spcPts val="4289"/>
                        </a:lnSpc>
                        <a:defRPr/>
                      </a:pPr>
                      <a:r>
                        <a:rPr lang="en-US" sz="3299">
                          <a:solidFill>
                            <a:srgbClr val="FFFFFF"/>
                          </a:solidFill>
                          <a:latin typeface="Titillium Web"/>
                        </a:rPr>
                        <a:t>But be honest.</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125773">
                <a:tc>
                  <a:txBody>
                    <a:bodyPr anchor="t" rtlCol="false"/>
                    <a:lstStyle/>
                    <a:p>
                      <a:pPr algn="l">
                        <a:lnSpc>
                          <a:spcPts val="4289"/>
                        </a:lnSpc>
                        <a:defRPr/>
                      </a:pPr>
                      <a:r>
                        <a:rPr lang="en-US" sz="3299">
                          <a:solidFill>
                            <a:srgbClr val="FFFFFF"/>
                          </a:solidFill>
                          <a:latin typeface="Titillium Web"/>
                        </a:rPr>
                        <a:t>Stand out with a story.</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bl>
          </a:graphicData>
        </a:graphic>
      </p:graphicFrame>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Freeform 2" id="2"/>
          <p:cNvSpPr/>
          <p:nvPr/>
        </p:nvSpPr>
        <p:spPr>
          <a:xfrm flipH="true" flipV="false" rot="-7361222">
            <a:off x="8754096" y="-4985654"/>
            <a:ext cx="17010409" cy="12927911"/>
          </a:xfrm>
          <a:custGeom>
            <a:avLst/>
            <a:gdLst/>
            <a:ahLst/>
            <a:cxnLst/>
            <a:rect r="r" b="b" t="t" l="l"/>
            <a:pathLst>
              <a:path h="12927911" w="17010409">
                <a:moveTo>
                  <a:pt x="17010408" y="0"/>
                </a:moveTo>
                <a:lnTo>
                  <a:pt x="0" y="0"/>
                </a:lnTo>
                <a:lnTo>
                  <a:pt x="0" y="12927911"/>
                </a:lnTo>
                <a:lnTo>
                  <a:pt x="17010408" y="12927911"/>
                </a:lnTo>
                <a:lnTo>
                  <a:pt x="1701040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3" id="3"/>
          <p:cNvGraphicFramePr>
            <a:graphicFrameLocks noGrp="true"/>
          </p:cNvGraphicFramePr>
          <p:nvPr/>
        </p:nvGraphicFramePr>
        <p:xfrm>
          <a:off x="1023938" y="3815049"/>
          <a:ext cx="15684272" cy="5562600"/>
        </p:xfrm>
        <a:graphic>
          <a:graphicData uri="http://schemas.openxmlformats.org/drawingml/2006/table">
            <a:tbl>
              <a:tblPr/>
              <a:tblGrid>
                <a:gridCol w="5384853"/>
                <a:gridCol w="5384853"/>
                <a:gridCol w="4914565"/>
              </a:tblGrid>
              <a:tr h="2533650">
                <a:tc>
                  <a:txBody>
                    <a:bodyPr anchor="t" rtlCol="false"/>
                    <a:lstStyle/>
                    <a:p>
                      <a:pPr algn="l">
                        <a:lnSpc>
                          <a:spcPts val="7280"/>
                        </a:lnSpc>
                        <a:defRPr/>
                      </a:pPr>
                      <a:r>
                        <a:rPr lang="en-US" sz="5600">
                          <a:solidFill>
                            <a:srgbClr val="FA643F"/>
                          </a:solidFill>
                          <a:latin typeface="Titillium Web Bold"/>
                        </a:rPr>
                        <a:t>01</a:t>
                      </a:r>
                      <a:endParaRPr lang="en-US" sz="1100"/>
                    </a:p>
                    <a:p>
                      <a:pPr>
                        <a:lnSpc>
                          <a:spcPts val="3900"/>
                        </a:lnSpc>
                      </a:pPr>
                      <a:r>
                        <a:rPr lang="en-US" sz="3000">
                          <a:solidFill>
                            <a:srgbClr val="FFFFFF"/>
                          </a:solidFill>
                          <a:latin typeface="Titillium Web Bold"/>
                        </a:rPr>
                        <a:t>Increased Productivity</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02</a:t>
                      </a:r>
                      <a:endParaRPr lang="en-US" sz="1100"/>
                    </a:p>
                    <a:p>
                      <a:pPr>
                        <a:lnSpc>
                          <a:spcPts val="3900"/>
                        </a:lnSpc>
                      </a:pPr>
                      <a:r>
                        <a:rPr lang="en-US" sz="3000">
                          <a:solidFill>
                            <a:srgbClr val="FFFFFF"/>
                          </a:solidFill>
                          <a:latin typeface="Titillium Web Bold"/>
                        </a:rPr>
                        <a:t>Higher Job Satisfaction</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03</a:t>
                      </a:r>
                      <a:endParaRPr lang="en-US" sz="1100"/>
                    </a:p>
                    <a:p>
                      <a:pPr>
                        <a:lnSpc>
                          <a:spcPts val="3900"/>
                        </a:lnSpc>
                      </a:pPr>
                      <a:r>
                        <a:rPr lang="en-US" sz="3000">
                          <a:solidFill>
                            <a:srgbClr val="FFFFFF"/>
                          </a:solidFill>
                          <a:latin typeface="Titillium Web Bold"/>
                        </a:rPr>
                        <a:t>Improved Employee Retention</a:t>
                      </a:r>
                    </a:p>
                  </a:txBody>
                  <a:tcPr marL="190500" marR="190500" marT="190500" marB="190500" anchor="t">
                    <a:lnL cmpd="sng" algn="ctr" cap="flat" w="19050">
                      <a:solidFill>
                        <a:srgbClr val="6D2B1A"/>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3028950">
                <a:tc>
                  <a:txBody>
                    <a:bodyPr anchor="t" rtlCol="false"/>
                    <a:lstStyle/>
                    <a:p>
                      <a:pPr algn="l">
                        <a:lnSpc>
                          <a:spcPts val="7280"/>
                        </a:lnSpc>
                        <a:defRPr/>
                      </a:pPr>
                      <a:r>
                        <a:rPr lang="en-US" sz="5600">
                          <a:solidFill>
                            <a:srgbClr val="FA643F"/>
                          </a:solidFill>
                          <a:latin typeface="Titillium Web Bold"/>
                        </a:rPr>
                        <a:t>04</a:t>
                      </a:r>
                      <a:endParaRPr lang="en-US" sz="1100"/>
                    </a:p>
                    <a:p>
                      <a:pPr>
                        <a:lnSpc>
                          <a:spcPts val="3900"/>
                        </a:lnSpc>
                      </a:pPr>
                      <a:r>
                        <a:rPr lang="en-US" sz="3000">
                          <a:solidFill>
                            <a:srgbClr val="FFFFFF"/>
                          </a:solidFill>
                          <a:latin typeface="Titillium Web Bold"/>
                        </a:rPr>
                        <a:t>Enhanced Innovation and Creativity</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05</a:t>
                      </a:r>
                      <a:endParaRPr lang="en-US" sz="1100"/>
                    </a:p>
                    <a:p>
                      <a:pPr>
                        <a:lnSpc>
                          <a:spcPts val="3900"/>
                        </a:lnSpc>
                      </a:pPr>
                      <a:r>
                        <a:rPr lang="en-US" sz="3000">
                          <a:solidFill>
                            <a:srgbClr val="FFFFFF"/>
                          </a:solidFill>
                          <a:latin typeface="Titillium Web Bold"/>
                        </a:rPr>
                        <a:t>Better Team Collaboration</a:t>
                      </a:r>
                    </a:p>
                    <a:p>
                      <a:pPr>
                        <a:lnSpc>
                          <a:spcPts val="7280"/>
                        </a:lnSpc>
                      </a:pP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06</a:t>
                      </a:r>
                      <a:endParaRPr lang="en-US" sz="1100"/>
                    </a:p>
                    <a:p>
                      <a:pPr>
                        <a:lnSpc>
                          <a:spcPts val="3900"/>
                        </a:lnSpc>
                      </a:pPr>
                      <a:r>
                        <a:rPr lang="en-US" sz="3000">
                          <a:solidFill>
                            <a:srgbClr val="FFFFFF"/>
                          </a:solidFill>
                          <a:latin typeface="Titillium Web Bold"/>
                        </a:rPr>
                        <a:t>Increased Profitability</a:t>
                      </a:r>
                    </a:p>
                    <a:p>
                      <a:pPr>
                        <a:lnSpc>
                          <a:spcPts val="3900"/>
                        </a:lnSpc>
                      </a:pPr>
                    </a:p>
                  </a:txBody>
                  <a:tcPr marL="190500" marR="190500" marT="190500" marB="190500" anchor="t">
                    <a:lnL cmpd="sng" algn="ctr" cap="flat" w="19050">
                      <a:solidFill>
                        <a:srgbClr val="6D2B1A"/>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grpSp>
        <p:nvGrpSpPr>
          <p:cNvPr name="Group 4" id="4"/>
          <p:cNvGrpSpPr/>
          <p:nvPr/>
        </p:nvGrpSpPr>
        <p:grpSpPr>
          <a:xfrm rot="0">
            <a:off x="9997695" y="1047750"/>
            <a:ext cx="392597" cy="392597"/>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TextBox 6" id="6"/>
          <p:cNvSpPr txBox="true"/>
          <p:nvPr/>
        </p:nvSpPr>
        <p:spPr>
          <a:xfrm rot="0">
            <a:off x="1028700" y="1085850"/>
            <a:ext cx="9806546" cy="2034549"/>
          </a:xfrm>
          <a:prstGeom prst="rect">
            <a:avLst/>
          </a:prstGeom>
        </p:spPr>
        <p:txBody>
          <a:bodyPr anchor="t" rtlCol="false" tIns="0" lIns="0" bIns="0" rIns="0">
            <a:spAutoFit/>
          </a:bodyPr>
          <a:lstStyle/>
          <a:p>
            <a:pPr>
              <a:lnSpc>
                <a:spcPts val="7920"/>
              </a:lnSpc>
            </a:pPr>
            <a:r>
              <a:rPr lang="en-US" sz="7200">
                <a:solidFill>
                  <a:srgbClr val="FFFFFF"/>
                </a:solidFill>
                <a:latin typeface="Titillium Web Bold"/>
              </a:rPr>
              <a:t>Importance of motivation in workplace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00114"/>
        </a:solidFill>
      </p:bgPr>
    </p:bg>
    <p:spTree>
      <p:nvGrpSpPr>
        <p:cNvPr id="1" name=""/>
        <p:cNvGrpSpPr/>
        <p:nvPr/>
      </p:nvGrpSpPr>
      <p:grpSpPr>
        <a:xfrm>
          <a:off x="0" y="0"/>
          <a:ext cx="0" cy="0"/>
          <a:chOff x="0" y="0"/>
          <a:chExt cx="0" cy="0"/>
        </a:xfrm>
      </p:grpSpPr>
      <p:sp>
        <p:nvSpPr>
          <p:cNvPr name="Freeform 2" id="2"/>
          <p:cNvSpPr/>
          <p:nvPr/>
        </p:nvSpPr>
        <p:spPr>
          <a:xfrm flipH="true" flipV="false" rot="-7361222">
            <a:off x="8754096" y="-4985654"/>
            <a:ext cx="17010409" cy="12927911"/>
          </a:xfrm>
          <a:custGeom>
            <a:avLst/>
            <a:gdLst/>
            <a:ahLst/>
            <a:cxnLst/>
            <a:rect r="r" b="b" t="t" l="l"/>
            <a:pathLst>
              <a:path h="12927911" w="17010409">
                <a:moveTo>
                  <a:pt x="17010408" y="0"/>
                </a:moveTo>
                <a:lnTo>
                  <a:pt x="0" y="0"/>
                </a:lnTo>
                <a:lnTo>
                  <a:pt x="0" y="12927911"/>
                </a:lnTo>
                <a:lnTo>
                  <a:pt x="17010408" y="12927911"/>
                </a:lnTo>
                <a:lnTo>
                  <a:pt x="1701040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3" id="3"/>
          <p:cNvGraphicFramePr>
            <a:graphicFrameLocks noGrp="true"/>
          </p:cNvGraphicFramePr>
          <p:nvPr/>
        </p:nvGraphicFramePr>
        <p:xfrm>
          <a:off x="1028700" y="3595642"/>
          <a:ext cx="11118095" cy="5067300"/>
        </p:xfrm>
        <a:graphic>
          <a:graphicData uri="http://schemas.openxmlformats.org/drawingml/2006/table">
            <a:tbl>
              <a:tblPr/>
              <a:tblGrid>
                <a:gridCol w="5848209"/>
                <a:gridCol w="5269886"/>
              </a:tblGrid>
              <a:tr h="2038350">
                <a:tc>
                  <a:txBody>
                    <a:bodyPr anchor="t" rtlCol="false"/>
                    <a:lstStyle/>
                    <a:p>
                      <a:pPr algn="l">
                        <a:lnSpc>
                          <a:spcPts val="7280"/>
                        </a:lnSpc>
                        <a:defRPr/>
                      </a:pPr>
                      <a:r>
                        <a:rPr lang="en-US" sz="5600">
                          <a:solidFill>
                            <a:srgbClr val="FA643F"/>
                          </a:solidFill>
                          <a:latin typeface="Titillium Web Bold"/>
                        </a:rPr>
                        <a:t>01</a:t>
                      </a:r>
                      <a:endParaRPr lang="en-US" sz="1100"/>
                    </a:p>
                    <a:p>
                      <a:pPr>
                        <a:lnSpc>
                          <a:spcPts val="3900"/>
                        </a:lnSpc>
                      </a:pPr>
                      <a:r>
                        <a:rPr lang="en-US" sz="3000">
                          <a:solidFill>
                            <a:srgbClr val="FFFFFF"/>
                          </a:solidFill>
                          <a:latin typeface="Titillium Web Bold"/>
                        </a:rPr>
                        <a:t>Values Mismatch</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02</a:t>
                      </a:r>
                      <a:endParaRPr lang="en-US" sz="1100"/>
                    </a:p>
                    <a:p>
                      <a:pPr>
                        <a:lnSpc>
                          <a:spcPts val="3900"/>
                        </a:lnSpc>
                      </a:pPr>
                      <a:r>
                        <a:rPr lang="en-US" sz="3000">
                          <a:solidFill>
                            <a:srgbClr val="FFFFFF"/>
                          </a:solidFill>
                          <a:latin typeface="Titillium Web Bold"/>
                        </a:rPr>
                        <a:t>Lack of Self-Efficacy</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3028950">
                <a:tc>
                  <a:txBody>
                    <a:bodyPr anchor="t" rtlCol="false"/>
                    <a:lstStyle/>
                    <a:p>
                      <a:pPr algn="l">
                        <a:lnSpc>
                          <a:spcPts val="7280"/>
                        </a:lnSpc>
                        <a:defRPr/>
                      </a:pPr>
                      <a:r>
                        <a:rPr lang="en-US" sz="5600">
                          <a:solidFill>
                            <a:srgbClr val="FA643F"/>
                          </a:solidFill>
                          <a:latin typeface="Titillium Web Bold"/>
                        </a:rPr>
                        <a:t>03</a:t>
                      </a:r>
                      <a:endParaRPr lang="en-US" sz="1100"/>
                    </a:p>
                    <a:p>
                      <a:pPr>
                        <a:lnSpc>
                          <a:spcPts val="3900"/>
                        </a:lnSpc>
                      </a:pPr>
                      <a:r>
                        <a:rPr lang="en-US" sz="3000">
                          <a:solidFill>
                            <a:srgbClr val="FFFFFF"/>
                          </a:solidFill>
                          <a:latin typeface="Titillium Web Bold"/>
                        </a:rPr>
                        <a:t>Disruptive Emotions</a:t>
                      </a: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c>
                  <a:txBody>
                    <a:bodyPr anchor="t" rtlCol="false"/>
                    <a:lstStyle/>
                    <a:p>
                      <a:pPr algn="l">
                        <a:lnSpc>
                          <a:spcPts val="7280"/>
                        </a:lnSpc>
                        <a:defRPr/>
                      </a:pPr>
                      <a:r>
                        <a:rPr lang="en-US" sz="5600">
                          <a:solidFill>
                            <a:srgbClr val="FA643F"/>
                          </a:solidFill>
                          <a:latin typeface="Titillium Web Bold"/>
                        </a:rPr>
                        <a:t>04</a:t>
                      </a:r>
                      <a:endParaRPr lang="en-US" sz="1100"/>
                    </a:p>
                    <a:p>
                      <a:pPr>
                        <a:lnSpc>
                          <a:spcPts val="3900"/>
                        </a:lnSpc>
                      </a:pPr>
                      <a:r>
                        <a:rPr lang="en-US" sz="3000">
                          <a:solidFill>
                            <a:srgbClr val="FFFFFF"/>
                          </a:solidFill>
                          <a:latin typeface="Titillium Web Bold"/>
                        </a:rPr>
                        <a:t>Attribution Errors</a:t>
                      </a:r>
                    </a:p>
                    <a:p>
                      <a:pPr>
                        <a:lnSpc>
                          <a:spcPts val="7280"/>
                        </a:lnSpc>
                      </a:pPr>
                    </a:p>
                  </a:txBody>
                  <a:tcPr marL="190500" marR="190500" marT="190500" marB="190500" anchor="t">
                    <a:lnL cmpd="sng" algn="ctr" cap="flat" w="19050">
                      <a:solidFill>
                        <a:srgbClr val="6D2B1A"/>
                      </a:solidFill>
                      <a:prstDash val="solid"/>
                      <a:round/>
                      <a:headEnd type="none" w="med" len="med"/>
                      <a:tailEnd type="none" w="med" len="med"/>
                    </a:lnL>
                    <a:lnR cmpd="sng" algn="ctr" cap="flat" w="19050">
                      <a:solidFill>
                        <a:srgbClr val="6D2B1A"/>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grpSp>
        <p:nvGrpSpPr>
          <p:cNvPr name="Group 4" id="4"/>
          <p:cNvGrpSpPr/>
          <p:nvPr/>
        </p:nvGrpSpPr>
        <p:grpSpPr>
          <a:xfrm rot="0">
            <a:off x="9997695" y="1047750"/>
            <a:ext cx="392597" cy="392597"/>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sp>
      </p:grpSp>
      <p:sp>
        <p:nvSpPr>
          <p:cNvPr name="TextBox 6" id="6"/>
          <p:cNvSpPr txBox="true"/>
          <p:nvPr/>
        </p:nvSpPr>
        <p:spPr>
          <a:xfrm rot="0">
            <a:off x="1028700" y="1085850"/>
            <a:ext cx="9806546" cy="1034424"/>
          </a:xfrm>
          <a:prstGeom prst="rect">
            <a:avLst/>
          </a:prstGeom>
        </p:spPr>
        <p:txBody>
          <a:bodyPr anchor="t" rtlCol="false" tIns="0" lIns="0" bIns="0" rIns="0">
            <a:spAutoFit/>
          </a:bodyPr>
          <a:lstStyle/>
          <a:p>
            <a:pPr>
              <a:lnSpc>
                <a:spcPts val="7920"/>
              </a:lnSpc>
            </a:pPr>
            <a:r>
              <a:rPr lang="en-US" sz="7200">
                <a:solidFill>
                  <a:srgbClr val="FFFFFF"/>
                </a:solidFill>
                <a:latin typeface="Titillium Web Bold"/>
              </a:rPr>
              <a:t>Challenges</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200114"/>
        </a:solidFill>
      </p:bgPr>
    </p:bg>
    <p:spTree>
      <p:nvGrpSpPr>
        <p:cNvPr id="1" name=""/>
        <p:cNvGrpSpPr/>
        <p:nvPr/>
      </p:nvGrpSpPr>
      <p:grpSpPr>
        <a:xfrm>
          <a:off x="0" y="0"/>
          <a:ext cx="0" cy="0"/>
          <a:chOff x="0" y="0"/>
          <a:chExt cx="0" cy="0"/>
        </a:xfrm>
      </p:grpSpPr>
      <p:sp>
        <p:nvSpPr>
          <p:cNvPr name="TextBox 2" id="2"/>
          <p:cNvSpPr txBox="true"/>
          <p:nvPr/>
        </p:nvSpPr>
        <p:spPr>
          <a:xfrm rot="0">
            <a:off x="1028700" y="1104900"/>
            <a:ext cx="5201188" cy="6711950"/>
          </a:xfrm>
          <a:prstGeom prst="rect">
            <a:avLst/>
          </a:prstGeom>
        </p:spPr>
        <p:txBody>
          <a:bodyPr anchor="t" rtlCol="false" tIns="0" lIns="0" bIns="0" rIns="0">
            <a:spAutoFit/>
          </a:bodyPr>
          <a:lstStyle/>
          <a:p>
            <a:pPr>
              <a:lnSpc>
                <a:spcPts val="8800"/>
              </a:lnSpc>
            </a:pPr>
            <a:r>
              <a:rPr lang="en-US" sz="8000">
                <a:solidFill>
                  <a:srgbClr val="FFFFFF"/>
                </a:solidFill>
                <a:latin typeface="Titillium Web Bold"/>
              </a:rPr>
              <a:t>Ways to improve employee motivation in the workplace</a:t>
            </a:r>
          </a:p>
        </p:txBody>
      </p:sp>
      <p:graphicFrame>
        <p:nvGraphicFramePr>
          <p:cNvPr name="Table 3" id="3"/>
          <p:cNvGraphicFramePr>
            <a:graphicFrameLocks noGrp="true"/>
          </p:cNvGraphicFramePr>
          <p:nvPr/>
        </p:nvGraphicFramePr>
        <p:xfrm>
          <a:off x="7501520" y="1028700"/>
          <a:ext cx="9757780" cy="6692106"/>
        </p:xfrm>
        <a:graphic>
          <a:graphicData uri="http://schemas.openxmlformats.org/drawingml/2006/table">
            <a:tbl>
              <a:tblPr/>
              <a:tblGrid>
                <a:gridCol w="9757780"/>
              </a:tblGrid>
              <a:tr h="1659712">
                <a:tc>
                  <a:txBody>
                    <a:bodyPr anchor="t" rtlCol="false"/>
                    <a:lstStyle/>
                    <a:p>
                      <a:pPr algn="l">
                        <a:lnSpc>
                          <a:spcPts val="4289"/>
                        </a:lnSpc>
                        <a:defRPr/>
                      </a:pPr>
                      <a:r>
                        <a:rPr lang="en-US" sz="3299">
                          <a:solidFill>
                            <a:srgbClr val="FFFFFF"/>
                          </a:solidFill>
                          <a:latin typeface="Titillium Web"/>
                        </a:rPr>
                        <a:t>To foster a positive work environment that promotes emotional well-being.</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354849">
                <a:tc>
                  <a:txBody>
                    <a:bodyPr anchor="t" rtlCol="false"/>
                    <a:lstStyle/>
                    <a:p>
                      <a:pPr algn="l">
                        <a:lnSpc>
                          <a:spcPts val="4289"/>
                        </a:lnSpc>
                        <a:defRPr/>
                      </a:pPr>
                      <a:r>
                        <a:rPr lang="en-US" sz="3299">
                          <a:solidFill>
                            <a:srgbClr val="FFFFFF"/>
                          </a:solidFill>
                          <a:latin typeface="Titillium Web"/>
                        </a:rPr>
                        <a:t>Provide regular feedback. </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426441">
                <a:tc>
                  <a:txBody>
                    <a:bodyPr anchor="t" rtlCol="false"/>
                    <a:lstStyle/>
                    <a:p>
                      <a:pPr algn="l">
                        <a:lnSpc>
                          <a:spcPts val="4289"/>
                        </a:lnSpc>
                        <a:defRPr/>
                      </a:pPr>
                      <a:r>
                        <a:rPr lang="en-US" sz="3299">
                          <a:solidFill>
                            <a:srgbClr val="FFFFFF"/>
                          </a:solidFill>
                          <a:latin typeface="Titillium Web"/>
                        </a:rPr>
                        <a:t>Support to employees.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125552">
                <a:tc>
                  <a:txBody>
                    <a:bodyPr anchor="t" rtlCol="false"/>
                    <a:lstStyle/>
                    <a:p>
                      <a:pPr algn="l">
                        <a:lnSpc>
                          <a:spcPts val="4289"/>
                        </a:lnSpc>
                        <a:defRPr/>
                      </a:pPr>
                      <a:r>
                        <a:rPr lang="en-US" sz="3299">
                          <a:solidFill>
                            <a:srgbClr val="FFFFFF"/>
                          </a:solidFill>
                          <a:latin typeface="Titillium Web"/>
                        </a:rPr>
                        <a:t>Recognise and reward great work.</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r h="1125552">
                <a:tc>
                  <a:txBody>
                    <a:bodyPr anchor="t" rtlCol="false"/>
                    <a:lstStyle/>
                    <a:p>
                      <a:pPr algn="l">
                        <a:lnSpc>
                          <a:spcPts val="4289"/>
                        </a:lnSpc>
                        <a:defRPr/>
                      </a:pPr>
                      <a:r>
                        <a:rPr lang="en-US" sz="3299">
                          <a:solidFill>
                            <a:srgbClr val="FFFFFF"/>
                          </a:solidFill>
                          <a:latin typeface="Titillium Web"/>
                        </a:rPr>
                        <a:t>Encourage self-reflection and a growth mindset.</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19050">
                      <a:solidFill>
                        <a:srgbClr val="6D2B1A"/>
                      </a:solidFill>
                      <a:prstDash val="solid"/>
                      <a:round/>
                      <a:headEnd type="none" w="med" len="med"/>
                      <a:tailEnd type="none" w="med" len="med"/>
                    </a:lnT>
                    <a:lnB cmpd="sng" algn="ctr" cap="flat" w="19050">
                      <a:solidFill>
                        <a:srgbClr val="6D2B1A"/>
                      </a:solidFill>
                      <a:prstDash val="solid"/>
                      <a:round/>
                      <a:headEnd type="none" w="med" len="med"/>
                      <a:tailEnd type="none" w="med" len="med"/>
                    </a:lnB>
                  </a:tcPr>
                </a:tc>
              </a:tr>
            </a:tbl>
          </a:graphicData>
        </a:graphic>
      </p:graphicFrame>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9537" t="-125263" r="-60884" b="-77708"/>
            </a:stretch>
          </a:blipFill>
        </p:spPr>
      </p:sp>
      <p:sp>
        <p:nvSpPr>
          <p:cNvPr name="Freeform 3" id="3"/>
          <p:cNvSpPr/>
          <p:nvPr/>
        </p:nvSpPr>
        <p:spPr>
          <a:xfrm flipH="false" flipV="false" rot="0">
            <a:off x="-3276055" y="3054843"/>
            <a:ext cx="15265779" cy="12406915"/>
          </a:xfrm>
          <a:custGeom>
            <a:avLst/>
            <a:gdLst/>
            <a:ahLst/>
            <a:cxnLst/>
            <a:rect r="r" b="b" t="t" l="l"/>
            <a:pathLst>
              <a:path h="12406915" w="15265779">
                <a:moveTo>
                  <a:pt x="0" y="0"/>
                </a:moveTo>
                <a:lnTo>
                  <a:pt x="15265779" y="0"/>
                </a:lnTo>
                <a:lnTo>
                  <a:pt x="15265779" y="12406914"/>
                </a:lnTo>
                <a:lnTo>
                  <a:pt x="0" y="124069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3497569" y="3946137"/>
            <a:ext cx="11292862" cy="2394725"/>
            <a:chOff x="0" y="0"/>
            <a:chExt cx="15057150" cy="3192967"/>
          </a:xfrm>
        </p:grpSpPr>
        <p:sp>
          <p:nvSpPr>
            <p:cNvPr name="TextBox 5" id="5"/>
            <p:cNvSpPr txBox="true"/>
            <p:nvPr/>
          </p:nvSpPr>
          <p:spPr>
            <a:xfrm rot="0">
              <a:off x="0" y="0"/>
              <a:ext cx="15057150" cy="2108200"/>
            </a:xfrm>
            <a:prstGeom prst="rect">
              <a:avLst/>
            </a:prstGeom>
          </p:spPr>
          <p:txBody>
            <a:bodyPr anchor="t" rtlCol="false" tIns="0" lIns="0" bIns="0" rIns="0">
              <a:spAutoFit/>
            </a:bodyPr>
            <a:lstStyle/>
            <a:p>
              <a:pPr algn="ctr">
                <a:lnSpc>
                  <a:spcPts val="12480"/>
                </a:lnSpc>
              </a:pPr>
              <a:r>
                <a:rPr lang="en-US" sz="10400">
                  <a:solidFill>
                    <a:srgbClr val="FFFFFF"/>
                  </a:solidFill>
                  <a:latin typeface="Titillium Web Bold"/>
                </a:rPr>
                <a:t>Why Data Analysis?</a:t>
              </a:r>
            </a:p>
          </p:txBody>
        </p:sp>
        <p:sp>
          <p:nvSpPr>
            <p:cNvPr name="TextBox 6" id="6"/>
            <p:cNvSpPr txBox="true"/>
            <p:nvPr/>
          </p:nvSpPr>
          <p:spPr>
            <a:xfrm rot="0">
              <a:off x="0" y="2573842"/>
              <a:ext cx="15057150" cy="619125"/>
            </a:xfrm>
            <a:prstGeom prst="rect">
              <a:avLst/>
            </a:prstGeom>
          </p:spPr>
          <p:txBody>
            <a:bodyPr anchor="t" rtlCol="false" tIns="0" lIns="0" bIns="0" rIns="0">
              <a:spAutoFit/>
            </a:bodyPr>
            <a:lstStyle/>
            <a:p>
              <a:pPr algn="ctr">
                <a:lnSpc>
                  <a:spcPts val="3600"/>
                </a:lnSpc>
              </a:pPr>
              <a:r>
                <a:rPr lang="en-US" sz="3000">
                  <a:solidFill>
                    <a:srgbClr val="FFFFFF"/>
                  </a:solidFill>
                  <a:latin typeface="Titillium Web"/>
                </a:rPr>
                <a:t>Technical Question</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DAGDaIvzPZ4</dc:identifier>
  <dcterms:modified xsi:type="dcterms:W3CDTF">2011-08-01T06:04:30Z</dcterms:modified>
  <cp:revision>1</cp:revision>
  <dc:title>Soft Skills Presentation</dc:title>
</cp:coreProperties>
</file>

<file path=docProps/thumbnail.jpeg>
</file>